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38_AB56840.xml" ContentType="application/vnd.ms-powerpoint.comments+xml"/>
  <Override PartName="/ppt/comments/modernComment_245_11FEEC14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566" r:id="rId2"/>
    <p:sldId id="574" r:id="rId3"/>
    <p:sldId id="569" r:id="rId4"/>
    <p:sldId id="578" r:id="rId5"/>
    <p:sldId id="579" r:id="rId6"/>
    <p:sldId id="570" r:id="rId7"/>
    <p:sldId id="572" r:id="rId8"/>
    <p:sldId id="588" r:id="rId9"/>
    <p:sldId id="587" r:id="rId10"/>
    <p:sldId id="586" r:id="rId11"/>
    <p:sldId id="585" r:id="rId12"/>
    <p:sldId id="589" r:id="rId13"/>
    <p:sldId id="571" r:id="rId14"/>
    <p:sldId id="573" r:id="rId15"/>
    <p:sldId id="577" r:id="rId16"/>
    <p:sldId id="580" r:id="rId17"/>
    <p:sldId id="568" r:id="rId18"/>
    <p:sldId id="594" r:id="rId19"/>
    <p:sldId id="593" r:id="rId20"/>
    <p:sldId id="581" r:id="rId21"/>
    <p:sldId id="595" r:id="rId22"/>
    <p:sldId id="596" r:id="rId23"/>
    <p:sldId id="624" r:id="rId24"/>
    <p:sldId id="598" r:id="rId25"/>
    <p:sldId id="597" r:id="rId26"/>
    <p:sldId id="599" r:id="rId27"/>
    <p:sldId id="600" r:id="rId28"/>
    <p:sldId id="601" r:id="rId29"/>
    <p:sldId id="602" r:id="rId30"/>
    <p:sldId id="603" r:id="rId31"/>
    <p:sldId id="604" r:id="rId32"/>
    <p:sldId id="606" r:id="rId33"/>
    <p:sldId id="607" r:id="rId34"/>
    <p:sldId id="605" r:id="rId35"/>
    <p:sldId id="609" r:id="rId36"/>
    <p:sldId id="608" r:id="rId37"/>
    <p:sldId id="610" r:id="rId38"/>
    <p:sldId id="612" r:id="rId39"/>
    <p:sldId id="613" r:id="rId40"/>
    <p:sldId id="614" r:id="rId41"/>
    <p:sldId id="615" r:id="rId42"/>
    <p:sldId id="616" r:id="rId43"/>
    <p:sldId id="620" r:id="rId44"/>
    <p:sldId id="618" r:id="rId45"/>
    <p:sldId id="622" r:id="rId46"/>
    <p:sldId id="619" r:id="rId47"/>
    <p:sldId id="625" r:id="rId48"/>
    <p:sldId id="62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C38904-C77F-16C1-0A59-76FA0DDF992B}" name="Jed Friedman" initials="JF" userId="S::jfriedman@worldbank.org::c5f9fb95-dbbe-4617-be94-6edfedfa978c" providerId="AD"/>
  <p188:author id="{FD0B8B18-055F-BA07-A755-6EBD2C1D6420}" name="German Daniel Caruso" initials="GC" userId="S::gcaruso@worldbank.org::21d9b160-cacd-478f-9ca6-8bcb7d5d546a" providerId="AD"/>
  <p188:author id="{E782BD66-DDA4-9000-A445-7D223C1C14CF}" name="Ines De Marcos" initials="IM" userId="S::idemarcos@worldbank.org::1d8c7c8a-459c-4627-a315-4748840d421d" providerId="AD"/>
  <p188:author id="{03D9D97D-0BD3-8A14-771A-654E7DEFC4BD}" name="Yanel Llohis" initials="YL" userId="S::yllohis@worldbank.org::9b57a2df-9bc9-4147-b070-060c06339351" providerId="AD"/>
  <p188:author id="{3615A58A-F55D-0670-52C5-67D41BE3FF86}" name="Gabriel Demombynes" initials="GD" userId="S::gdemombynes@worldbank.org::dd33ad0e-995b-4c84-87e0-39967673156b" providerId="AD"/>
  <p188:author id="{486C37A7-28C2-814E-BC88-D12F08101485}" name="Nicolas Francisco Abbate" initials="NA" userId="S::nabbate@worldbank.org::2dca9c6c-772b-41aa-993f-2097e69dc1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2"/>
    <a:srgbClr val="C19F5E"/>
    <a:srgbClr val="F7EC42"/>
    <a:srgbClr val="0A2143"/>
    <a:srgbClr val="0D9EA6"/>
    <a:srgbClr val="BFBFBF"/>
    <a:srgbClr val="204F26"/>
    <a:srgbClr val="1C4421"/>
    <a:srgbClr val="287F90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EDC80-B8AD-ADC3-D86D-9E9051062528}" v="1037" dt="2025-02-28T21:37:20.499"/>
    <p1510:client id="{C1FA1761-34E5-D88F-12FF-3DEF60DD31FC}" v="2272" dt="2025-02-28T20:56:5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modernComment_238_AB568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FBD01-E87C-43EE-B221-CA2993AD0BB9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comments/modernComment_245_11FEEC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A4C319-E8BE-4DC4-9E40-EFDF5BBF4FC7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A02C-0C6A-49D7-A520-2DB7CE78019A}" type="datetimeFigureOut"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9A87-E2C9-4F52-95E0-FBB21ED6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9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0D85-CEDE-C6C3-34E1-7738C3DB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8D90-B274-5213-6B58-AB9026F0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6E933-9920-114C-1A30-8211E286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AE7A-D6C1-4415-259A-6791DDF8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180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8AF6-5C33-B2DF-C45C-E022C13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759DA0-1A1B-5D91-E301-1395C4FB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0989DD-8637-92B9-9DFA-87473B21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31CF-60AF-B0BF-4E95-8CFD22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2393-29CB-6053-782F-202DE238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D8C757-0725-DD3B-DB07-DFFBA389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0384E9-60D1-52DD-EE64-45EF27ED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5ED94-C596-AC06-7CB7-794ECE4A9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0277-3E98-58F7-C859-A0880435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E0959-A8DD-311C-8ADE-1D209C2F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90EF4D-ECF8-A2E4-308E-995CBC6D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4E4EA-83ED-C860-B3F4-AA580681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7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F5D9-E0EA-127C-D58D-E2C7433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951333-4E14-1A13-4FC5-22FF8EB3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A6F5C7-303A-99A0-F0F9-3FE25B35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0ABC1-55BB-C983-6FC1-0DA4A3DE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501-6E4A-940A-F463-0C859AAF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30931-82D4-6C1B-3FE6-F09A5EFF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5D58C5-5C6F-5160-A3CF-015E5BBD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ACF06-CA93-BC4D-0C00-2DD1E228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BE9F-CA3F-EBAC-9688-FE70E300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B86-DFDF-F3F1-1BF1-ED52D7A4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62F2B-5539-0E9F-D670-E15DF0B1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3DE4-E03E-F920-850E-73EC986EA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2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E02E-E575-4965-689A-DE4E44A1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04EB4E-72F3-75D0-9863-B60F7765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F8326D-5628-8657-1807-136BAFF0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D8B990-B9AB-D542-4ECA-93BB2F25A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417-13BF-E8DC-1133-D482A463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58B6E-A424-36BD-3825-6635D8728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97ADA0-46FD-EB4E-29EB-2EB96BF92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DC5124-7B1A-B819-04A4-3605AA4F4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86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5946-E406-27BF-C332-271004B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D3DB49-C576-5E22-DEEA-F65338F92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C07949-165C-B2D9-D1FB-3BFB52C3B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C5A62E-5B0A-EC7D-1C62-176CBC171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F4C0-10FA-3721-93CD-15485559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178F5-B68C-46F3-1C78-7573A9DE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0767D-5D3A-1EA9-AE1E-5ED1DF7B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0FA6-DC61-38A3-E0B1-6976F552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36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33AE-FFCE-F56E-BE42-F1FFC826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9DBA2-A5A1-8875-0C87-599ABD439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50B3-5048-3387-0A86-0A7B267D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2915-EBA6-E465-D696-EEDF42CE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88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3BF-7A2F-81BA-D4B4-131AEA06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63FB3-6E29-3229-8920-1130E6AF6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84C8F0-FA74-B604-4188-C9F8AA47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40DDA0-C43D-139E-41CE-E08CC6EF4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91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B0E8-8348-E4FF-37B4-EB44B46C1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27DAE1-9D52-30B1-9D73-C143FA7DF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ADFB29-7390-3093-A09C-1CAAD2216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8354C5-6BEF-3886-4FB8-EECC755BA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9137-545E-6EC3-0BE9-D14C71BA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FC73A5-7CE2-B43B-B837-090106599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B9FB61-86A1-1285-A71F-B387E59BC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2A918F-A3F1-5031-0B58-6228E2168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7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75E2-0A53-2653-D4AE-43C11BB0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EDE85D-388E-5221-1955-4AFE450E7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41BBA0-ABB2-F7CD-D085-8C08C40CF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4CE3E-2D78-C5D1-3D8D-E72D1BD2B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5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FF6D-260A-BC8A-4248-EA99DC13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593C10-C409-E819-DE6D-254F55EF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71E469-A9B5-12AE-9AA7-9A8E5AF8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EDAF-1BE9-F1EE-EC9B-B0757841B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1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895F-C3CD-268E-137C-F462C40E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1D1E4E-8FD6-DFF6-A85A-529160607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1EFB1A-4E56-2686-4A5A-9DC47D03E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B7A4EF-6D2A-F442-0C91-18B7DF052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7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D3D-519D-3F15-A478-55273457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252F5B-DF5D-B39C-A6C3-7AC37D34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FD2D89-F361-0C63-FBBB-BE70681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D8E91-A100-091B-0189-4BD4E6707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6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139C-6456-49C9-DE9B-8AF6EDAF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59EE93-06AF-D3AA-1AE6-6279515DC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A513DE-3C2D-1BF1-7028-928B0F36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57A75D-6229-5E32-7265-814F5C522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6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6A28-80C3-81D9-E519-5CB68660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15F1A2-807B-E91D-9004-C9BAA687C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C7F543-888B-788C-475F-5F61ECB45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A91FAD-05E3-9A0B-DF32-35EEADDA7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0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DFA07-516B-CE59-9D03-ACCC08C8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2F9FDD-E3E8-20CA-C2FF-108324769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A9FC43-459A-18A1-673C-6B24BAE08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EF948-C782-48B8-1853-9BC21949E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6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6B3D-A7BC-A716-15DA-2169B4DF9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7BCFD-7088-9B0B-B35D-976B93487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9F40A-9578-A8AB-4785-E9E488195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D0B4B-204D-0B63-CF96-812A48DC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5644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15A8-D414-3481-52A5-AC522D82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89B1C5-28B9-E288-1F36-B108B5873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740ABA-7E8A-92FD-B5FF-DE53A3157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592015-93BC-19CE-AE83-45F19210E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7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5010-2B61-42A4-032B-39B87B58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9BC555-6656-A34F-BA3E-EFA156B1B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0CC63CA-444E-DFC3-98C2-70AAF037C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1AA373-4523-F376-5C2B-3896A6797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1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5D2A-A9D8-5AC3-93A6-51B657CD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C3995-8805-27A2-AC91-9F373E68A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350532-284C-CEFA-4DB7-9543F29E5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EC02E9-784A-EA8B-9960-25E472E83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7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FB0C7-CF32-E443-C5AA-73BC35CB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3F712-5BB7-2150-47F1-8659A8898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EB429-619E-6759-4EEA-F2446335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85D1-9672-3F03-66F1-8E0F39A60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6461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3D491-1B03-9CC6-AEB3-F38EA3CC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FE2665-5FF4-29CF-A360-F34DD2BD9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BDFDBD-9121-43C5-A839-E15EA69E5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FF722-7947-D972-40C1-42BA33C4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9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76B5-E6EF-41F3-B5D3-49EF981A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74B2BF-8771-82EC-4730-E3B000AEE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889276-157C-9B7E-D9A6-43F24FA7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95A1F3-21E9-F7E2-ACFD-955E652BD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291C-47BB-4F5A-A1C8-D8684A42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C4318-DF41-B1DE-E5B8-BD1FCE4D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FCC9F-F638-858E-84E6-120050E4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C21F4-9115-805A-09B8-FA78E6EBD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3157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650A-2AA6-05FA-8C29-5DF92D27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2E56EC-E76D-CAC9-B797-1E3111B82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F84B140-9844-7C22-369B-44EA72F36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DDA9A9-5FDD-B269-22AD-7FF6CCDE5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8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2E10-DA30-5576-3060-71BF8FC0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29A805-0EF0-767F-61BC-5123EF4B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C174B2-6A80-5F93-8D76-F68D78F2F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FC3435-E6BF-AE5F-C9DB-3860F0D2E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2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E999-628C-5255-085B-150C6B723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58C035-75F9-C830-459E-15F2ED81D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E5F6D2-71EA-43D2-2C85-54B48A473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D246B8-B063-8B50-61CF-29D9E49D8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9036A-D471-E871-FB7C-93C02CEE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6495-F340-9B2F-6E29-A667332B1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4E85-4361-3059-6A8F-D60167EA5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931E-E350-FA95-82F6-31E1CA8F9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627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84292-64BC-FB20-FDD0-6E87A91E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418495-5BAD-9818-4436-93926E5B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05D1DE-6C60-1565-E4BD-05F91692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55AE4E-F116-D6BB-EEEB-5C58854B8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7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F4F94-9BE8-2595-21FE-07306F63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B1E83-E806-68F3-9788-4ACE5995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B5CB-856D-33F9-6EEB-3980B54D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02D7-19A5-2942-F6A3-21885FC55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99B-88B7-8119-897D-8065F7FE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1A21A7-E018-E65D-7C45-50DB3D40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572415-FE8D-C044-91CF-303084E9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70DCE3-B0BB-156A-BFFB-92C4B2F8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8416-A578-CEFB-5B44-87C33DA1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D11EF3-DC59-1911-9D6D-F70BFE42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3D2BE5-E40A-346D-2D07-25217159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F740A-02AF-A5A6-464C-E0BE5530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F2AA-9882-DA45-3B43-A5C6CDE7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E82F8-F322-0A02-BA13-1C08014E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B7544B-3841-38CF-A8EA-3F08EDAB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59DDB1-380C-15BE-9F91-5829F517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95C3-590B-4C74-6465-0ECA4C62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0992F4-31BA-B4BA-D817-DB6F05AA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A4AD53-363B-5A83-8F49-79A4FD4AB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735BA1-8A9F-3E09-A7D1-F5E10DA94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5CD5-0BB1-2519-37B4-F64644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D1396E-7122-776E-1AD5-C0A16A4B8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3D67BA-C25B-C519-BF95-2EDC541D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D864E1-3601-D352-0FB8-E2854FA2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1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38_AB568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8/10/relationships/comments" Target="../comments/modernComment_245_11FEEC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E182-BDA6-1FE4-B902-B039D146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FCB391-52CB-451B-805E-921EE56EC2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B6C37-CFC3-3A83-EE1D-FB31D711172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1647E-D2EF-00E5-7981-1A25AE8CB43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FB4F2-E325-D609-707B-EA18BA5727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DA094-3FD2-1EE7-7352-0D1BC9A8020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FB4C30-8381-E025-A549-3CC757391D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3177A-3BD9-90CC-AAD9-2855C217521D}"/>
              </a:ext>
            </a:extLst>
          </p:cNvPr>
          <p:cNvSpPr txBox="1"/>
          <p:nvPr/>
        </p:nvSpPr>
        <p:spPr>
          <a:xfrm>
            <a:off x="890664" y="1955285"/>
            <a:ext cx="101944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The Unequal Burden of a Changing Climate: </a:t>
            </a:r>
            <a:r>
              <a:rPr lang="en-US" sz="3200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Extreme Weather Shocks and Infant Mortality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E9902F-B2CC-8DC8-8504-53972C5F1D7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1D42427-1904-1BC8-93D3-4F68F9E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97B4B-5DB1-B836-4C1B-D89C672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7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55A7-1102-243C-FF8A-0255A811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90E00B-F069-3809-0173-FFC16DF7C7B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EB6626-C3BB-F827-1D6A-07C84D4B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2A2ADEC-E3CF-C03A-20BF-DFE15523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EC27A-854D-686B-D485-20B7420970A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D5589-3699-B6BA-25AE-6AE59A01C9E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C6BDB-DBB0-678E-D6A2-C6BEBA294A3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EF1743-C038-1B98-B51F-34EDF858D55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7B6D7-08A7-6872-3D55-E4FAF34C2B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4463AC-F58F-0925-07D4-4B1814BC036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7DE8D926-7661-6EDD-C3AE-C13B5287261F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B15BD6A-E291-71C5-A94F-7F1FE938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1010179"/>
            <a:ext cx="6972300" cy="513397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BF8AF5-1E50-AECB-4E35-0F23246B6AA0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1078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699D-6D17-01B5-C77D-B038CEEB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C73C74-3F0A-C997-B87F-3C4573A7AE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589D312-CFAF-585B-6226-C233B82E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BAFB22-F61F-29B9-EF04-E15CFF44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99276-8DF0-2C1D-BDD3-54B3081364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53204-FC4E-2EF1-5F32-0E5F39432C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B68D35-4FD0-2680-B916-85D3F4B4A5B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BDF9FB-488D-741D-E523-CE4EB4E145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65069B-6D8F-8C10-ADAB-5390361F72C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E748-F6CC-415B-D1D3-2206C4837BE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6639130E-495E-3F52-C7B6-B49F386D530C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F6FD52A-3D22-948D-5C01-CF2B3A0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1018117"/>
            <a:ext cx="7118350" cy="5245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52274B-9A91-F532-07FE-447613748D57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921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432A-DB4F-D487-9E85-E175EF30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EE5CCD-DC25-C633-67B6-D3043AEA483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322AC53-2974-61FD-4C87-6020CD92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EDC1B39-A6AA-B4A3-D31F-9F7FEE21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5E0F074-7D4A-5D68-1BC5-3F27F3E515EB}"/>
              </a:ext>
            </a:extLst>
          </p:cNvPr>
          <p:cNvSpPr txBox="1"/>
          <p:nvPr/>
        </p:nvSpPr>
        <p:spPr>
          <a:xfrm>
            <a:off x="386679" y="949459"/>
            <a:ext cx="1172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 err="1">
                <a:latin typeface="Times New Roman"/>
                <a:ea typeface="+mn-lt"/>
                <a:cs typeface="Times New Roman"/>
              </a:rPr>
              <a:t>Precipitation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data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highly</a:t>
            </a:r>
            <a:r>
              <a:rPr lang="es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skewed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, so a simple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standardization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might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not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be 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good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solution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.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A82044-9243-606C-DB95-0CB6EE04AD8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5B04A9-DBB7-177E-D627-FED57FC083C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1284D1-E28B-E6B2-CCDB-9C4CD5D46DA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65B2-F64E-1595-FF99-B506B9B6FCA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0491B-E87B-453B-B52C-2B63B6F9F1D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B72CE5-408F-39CB-ED5A-A8E58FB64A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C1A54B7-A64F-00D1-B472-6B6758E1D9CE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Precipitation shocks?</a:t>
            </a:r>
          </a:p>
        </p:txBody>
      </p:sp>
      <p:pic>
        <p:nvPicPr>
          <p:cNvPr id="3" name="Picture 2" descr="A graph of standard deviation and standard deviation&#10;&#10;AI-generated content may be incorrect.">
            <a:extLst>
              <a:ext uri="{FF2B5EF4-FFF2-40B4-BE49-F238E27FC236}">
                <a16:creationId xmlns:a16="http://schemas.microsoft.com/office/drawing/2014/main" id="{D8388A0E-7C4F-0896-6FDD-0901593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72" y="2105556"/>
            <a:ext cx="6961908" cy="329132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EDC0E-F101-6A12-81FB-1B2FDEC18704}"/>
              </a:ext>
            </a:extLst>
          </p:cNvPr>
          <p:cNvSpPr txBox="1"/>
          <p:nvPr/>
        </p:nvSpPr>
        <p:spPr>
          <a:xfrm>
            <a:off x="386196" y="1572491"/>
            <a:ext cx="4310495" cy="4859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latin typeface="Times New Roman"/>
              </a:rPr>
              <a:t>The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Standardized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precipitation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Index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dirty="0">
                <a:latin typeface="Times New Roman"/>
              </a:rPr>
              <a:t>comes in </a:t>
            </a:r>
            <a:r>
              <a:rPr lang="es-ES" sz="2400" err="1">
                <a:latin typeface="Times New Roman"/>
              </a:rPr>
              <a:t>handy</a:t>
            </a:r>
            <a:r>
              <a:rPr lang="es-ES" sz="2400" dirty="0">
                <a:latin typeface="Times New Roman"/>
              </a:rPr>
              <a:t> as </a:t>
            </a:r>
            <a:r>
              <a:rPr lang="es-ES" sz="2400" err="1">
                <a:latin typeface="Times New Roman"/>
              </a:rPr>
              <a:t>it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is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indicator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easy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to</a:t>
            </a:r>
            <a:r>
              <a:rPr lang="es-ES" sz="2400" dirty="0">
                <a:latin typeface="Times New Roman"/>
              </a:rPr>
              <a:t> compute, comparable </a:t>
            </a:r>
            <a:r>
              <a:rPr lang="es-ES" sz="2400" err="1">
                <a:latin typeface="Times New Roman"/>
              </a:rPr>
              <a:t>between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countries</a:t>
            </a:r>
            <a:r>
              <a:rPr lang="es-ES" sz="2400" dirty="0">
                <a:latin typeface="Times New Roman"/>
              </a:rPr>
              <a:t>, and </a:t>
            </a:r>
            <a:r>
              <a:rPr lang="es-ES" sz="2400" err="1">
                <a:latin typeface="Times New Roman"/>
              </a:rPr>
              <a:t>with</a:t>
            </a:r>
            <a:r>
              <a:rPr lang="es-ES" sz="2400" dirty="0">
                <a:latin typeface="Times New Roman"/>
              </a:rPr>
              <a:t> a similar </a:t>
            </a:r>
            <a:r>
              <a:rPr lang="es-ES" sz="2400" err="1">
                <a:latin typeface="Times New Roman"/>
              </a:rPr>
              <a:t>interpretation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than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standardized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temperature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anomalies</a:t>
            </a:r>
            <a:r>
              <a:rPr lang="es-ES" sz="2400" dirty="0">
                <a:latin typeface="Times New Roman"/>
              </a:rPr>
              <a:t>.</a:t>
            </a:r>
            <a:r>
              <a:rPr lang="en-US" sz="2400" dirty="0">
                <a:latin typeface="Times New Roman"/>
                <a:cs typeface="Times New Roman"/>
              </a:rPr>
              <a:t>​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It is computed by fitting the observed distribution of each cell to a Gamma distribution, and then matching it to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73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33C8-2922-AE7A-A1EF-6A62FF77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2F6D65-ECAA-440B-C0EA-FE3151E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2" y="3958122"/>
            <a:ext cx="6457950" cy="242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5B36-1EF1-364F-AB00-BC995B26B7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Merging Climate data with DHS data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BAA781-09A4-A4F1-9B4F-741395E72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11591FF-110B-EB59-5516-5CB886B6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951E85-BF47-1309-EDBE-96C72E2D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EA4A8-A671-FBF6-352E-FC7CF4D18BD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2F027-2844-D078-A8C4-66D654541F0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630BC-B4A6-E401-E1D1-BAC153DC7CB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B6786-4DCF-C8F9-AE8D-FD49F22A107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1F3B-8277-6946-25AA-530737B71B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BF841-F77D-2F83-3485-ED78E823CB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2A61A454-1333-7FEA-C3B5-46E2AD1B0FE5}"/>
              </a:ext>
            </a:extLst>
          </p:cNvPr>
          <p:cNvSpPr txBox="1"/>
          <p:nvPr/>
        </p:nvSpPr>
        <p:spPr>
          <a:xfrm>
            <a:off x="630139" y="1046178"/>
            <a:ext cx="5923798" cy="26838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first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assign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each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DHS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observation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to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a single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cell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of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grid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with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sz="220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s-AR" sz="2200"/>
          </a:p>
        </p:txBody>
      </p:sp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B302A8A2-6BEA-8DA4-1D7B-8E32DBE52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8" y="1042987"/>
            <a:ext cx="3394982" cy="5193846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3B368-5158-A1C9-8632-4EBEEE278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8" t="449" r="2062" b="66148"/>
          <a:stretch/>
        </p:blipFill>
        <p:spPr>
          <a:xfrm>
            <a:off x="497484" y="2640669"/>
            <a:ext cx="7030926" cy="1110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CA2E3D4-BC8A-EAD7-3B89-74657A7F2294}"/>
              </a:ext>
            </a:extLst>
          </p:cNvPr>
          <p:cNvSpPr/>
          <p:nvPr/>
        </p:nvSpPr>
        <p:spPr>
          <a:xfrm>
            <a:off x="9185974" y="2531389"/>
            <a:ext cx="232474" cy="232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005B6-9225-9B51-21DF-F25FA6F5691F}"/>
              </a:ext>
            </a:extLst>
          </p:cNvPr>
          <p:cNvSpPr/>
          <p:nvPr/>
        </p:nvSpPr>
        <p:spPr>
          <a:xfrm>
            <a:off x="500466" y="2960821"/>
            <a:ext cx="7025898" cy="25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779CB-BC2D-EDC0-5DB9-18ACAF103F28}"/>
              </a:ext>
            </a:extLst>
          </p:cNvPr>
          <p:cNvSpPr/>
          <p:nvPr/>
        </p:nvSpPr>
        <p:spPr>
          <a:xfrm>
            <a:off x="9137542" y="2147161"/>
            <a:ext cx="710338" cy="994474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D75BD1-977B-35CB-FBBB-377EFE074CF4}"/>
              </a:ext>
            </a:extLst>
          </p:cNvPr>
          <p:cNvCxnSpPr/>
          <p:nvPr/>
        </p:nvCxnSpPr>
        <p:spPr>
          <a:xfrm flipV="1">
            <a:off x="7564878" y="2631657"/>
            <a:ext cx="1594112" cy="488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FCFD6-B3DB-177B-B434-B2C74A7925D9}"/>
              </a:ext>
            </a:extLst>
          </p:cNvPr>
          <p:cNvCxnSpPr>
            <a:cxnSpLocks/>
          </p:cNvCxnSpPr>
          <p:nvPr/>
        </p:nvCxnSpPr>
        <p:spPr>
          <a:xfrm flipV="1">
            <a:off x="7035352" y="3019114"/>
            <a:ext cx="2071976" cy="1986872"/>
          </a:xfrm>
          <a:prstGeom prst="straightConnector1">
            <a:avLst/>
          </a:prstGeom>
          <a:ln w="28575">
            <a:solidFill>
              <a:srgbClr val="FFAE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DD14CF-F31C-58D1-8F24-6B503D40934F}"/>
              </a:ext>
            </a:extLst>
          </p:cNvPr>
          <p:cNvSpPr/>
          <p:nvPr/>
        </p:nvSpPr>
        <p:spPr>
          <a:xfrm>
            <a:off x="1142999" y="4265262"/>
            <a:ext cx="5915185" cy="1459423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66A24D1-B21A-742F-455F-57E20339CA30}"/>
              </a:ext>
            </a:extLst>
          </p:cNvPr>
          <p:cNvSpPr txBox="1"/>
          <p:nvPr/>
        </p:nvSpPr>
        <p:spPr>
          <a:xfrm>
            <a:off x="1159664" y="2195635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DHS data</a:t>
            </a:r>
            <a:endParaRPr lang="es-AR" b="1" i="1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A1A1F20-51DD-7ABF-2487-242A7391E42A}"/>
              </a:ext>
            </a:extLst>
          </p:cNvPr>
          <p:cNvSpPr txBox="1"/>
          <p:nvPr/>
        </p:nvSpPr>
        <p:spPr>
          <a:xfrm>
            <a:off x="1146748" y="3797126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b="1" i="1"/>
          </a:p>
        </p:txBody>
      </p:sp>
    </p:spTree>
    <p:extLst>
      <p:ext uri="{BB962C8B-B14F-4D97-AF65-F5344CB8AC3E}">
        <p14:creationId xmlns:p14="http://schemas.microsoft.com/office/powerpoint/2010/main" val="97378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BEA-EC81-5E3B-C4BF-AFDFA8B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63174-83E2-697F-DC77-97B26748D5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Creating exposure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DAD585-5D38-1E38-BAC1-6D7E37FD5F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512B89-1A60-9483-A149-E755AD6C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AA11922-7DD6-4110-FA5A-2DA270F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90745-A6ED-C42A-4F37-BBBFDD05F76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A22E5F-7C07-831F-F52C-31CCF15F408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D050F-E957-DA0F-BBF6-CC0CEC57571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00DE77-1774-4721-F7AF-F862FD6B1E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19CFD-9D71-CAA8-A975-46CBC1B3E4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0E007-DFCA-D599-AF10-E0E0EB42602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78D9CB84-8230-57B6-72EF-C8E6D694C746}"/>
              </a:ext>
            </a:extLst>
          </p:cNvPr>
          <p:cNvSpPr txBox="1"/>
          <p:nvPr/>
        </p:nvSpPr>
        <p:spPr>
          <a:xfrm>
            <a:off x="733461" y="1407805"/>
            <a:ext cx="10973201" cy="257070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Weather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exposure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divided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 3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periods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: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in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utero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,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first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month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life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rest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first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year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life</a:t>
            </a: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compute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1-month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Precipitation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Index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Temperature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Anomaly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corresponding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A yellow blue and orange squares with black text&#10;&#10;Description automatically generated">
            <a:extLst>
              <a:ext uri="{FF2B5EF4-FFF2-40B4-BE49-F238E27FC236}">
                <a16:creationId xmlns:a16="http://schemas.microsoft.com/office/drawing/2014/main" id="{4A3B6E29-E206-65F6-A35A-3EB05161C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732003"/>
            <a:ext cx="9667875" cy="18669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83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A5B2-8972-4B9B-DA93-1844571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E69B-BDFE-769A-5E48-3A88D0D7D5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Resulting shock distribution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DB859-194C-C7D3-1000-67789190923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8F7469-F052-AFC3-D48F-44BC54C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5A5BA93-966F-459C-179E-4E13F50C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18D90-B6EB-B2CC-1874-90CC6211455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09BC-DF75-5455-FC4E-4A3B3886FE4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CC680-6A64-8F81-1871-26201BC4052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8DBB2-A263-BF5A-E98D-11EF2BF0F37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99F463-3640-78BE-391E-E8748072469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77C0CC-602E-E6C3-6535-B87B397BFC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3048DB76-C3AD-1C96-5B7F-1910C31D048B}"/>
              </a:ext>
            </a:extLst>
          </p:cNvPr>
          <p:cNvSpPr txBox="1"/>
          <p:nvPr/>
        </p:nvSpPr>
        <p:spPr>
          <a:xfrm>
            <a:off x="499665" y="1710873"/>
            <a:ext cx="4184474" cy="40941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method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taking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means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variable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different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higher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distribution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s-AR" b="1"/>
          </a:p>
          <a:p>
            <a:pPr algn="just">
              <a:lnSpc>
                <a:spcPct val="150000"/>
              </a:lnSpc>
            </a:pPr>
            <a:endParaRPr lang="es-AR" sz="220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group of black lines&#10;&#10;AI-generated content may be incorrect.">
            <a:extLst>
              <a:ext uri="{FF2B5EF4-FFF2-40B4-BE49-F238E27FC236}">
                <a16:creationId xmlns:a16="http://schemas.microsoft.com/office/drawing/2014/main" id="{DD7C242D-9B0F-3644-8F00-2ECBF93C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216" y="1061676"/>
            <a:ext cx="6348536" cy="51781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97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B83B7-E153-65FC-0461-B4B94567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05A55E-6A91-9827-918D-DC754E26EA3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115A51-B147-DEC2-83A0-E9E87D7E841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437E7-16F5-F946-29C6-C3A8E002B3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B9DE7-E7CB-F443-EC9A-A76F5CDF241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2C26E8-5704-BBDD-9F03-C537E69FDF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6D06B-A026-3776-D2D8-D1A5987536B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2E0759-BED9-0CF4-AAEC-8742E8B6492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4. Empirical Identification Strategy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AC883B-E84F-E275-ED88-F4B3D638740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44A050-BA94-43DC-22DF-0C0A4E23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2A71936-57AC-C8A1-CEC2-867E459D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7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604E-79BA-B7EC-F76B-654B5D6A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53AF08-AAFD-8D1B-05B1-90B699503933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Empirical Strategy: linear model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55B9-86B4-B661-2FB5-06A0C327970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CFC7BB2-5D1E-EAB2-F978-A0B1EDF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26F028-C53B-D877-2546-9D2A9599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4B5D-3015-2E3C-8E9F-C7E86B5EBB7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F3C37-B49A-C469-34F4-C3C28047F3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CAA72-9939-1108-B573-71AE2653A4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5A17A8-96FD-DBAF-129B-3FA8F6DCE62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84BB8-92D4-26ED-B74C-A1F298D459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2F108E-7C08-E5F7-A7A7-478097AD1E2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5C57BF-0F38-510D-6E0F-3C9C4E0C72FB}"/>
              </a:ext>
            </a:extLst>
          </p:cNvPr>
          <p:cNvSpPr/>
          <p:nvPr/>
        </p:nvSpPr>
        <p:spPr>
          <a:xfrm>
            <a:off x="441742" y="2717835"/>
            <a:ext cx="11318850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Estimated for each period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conditional on survival to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p-1, where: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is a dummy variable equal to 1 if the child </a:t>
            </a:r>
            <a:r>
              <a:rPr lang="en-US" sz="2000" i="1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living in cell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born in year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y,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 in month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m, died.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This dummy is multiplied by 1,000 to reflect mortality rates per 1,000 children instead of probability in the estimates.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 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T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are the precipitation (SPI) and temperature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indicates of the cell at the period rho (each quarter in utero and until the first age).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is a set of controls including child gender, multiple birth indicator, birth order, age of mother (cubic), years of maternal education (cubic), rural indicator and wealth index quintile. 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Delta represents fixed effects for cell-month (for stationarity) and gamma represents cell fixed effects interacted with time to control for a cell-specific linear trends.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black letters&#10;&#10;AI-generated content may be incorrect.">
            <a:extLst>
              <a:ext uri="{FF2B5EF4-FFF2-40B4-BE49-F238E27FC236}">
                <a16:creationId xmlns:a16="http://schemas.microsoft.com/office/drawing/2014/main" id="{5A45C672-E0EC-B0E1-32CC-6894C89B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20" y="1022639"/>
            <a:ext cx="9608128" cy="16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EA3F-58E0-681A-7ABA-3CDCD279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EC2579-7521-38E6-367D-EC59ACCEF5C4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983D29-77C7-1778-FB48-D6C4F4F55E3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9E2F6-F0B4-2CB9-4911-B131E77F8D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438B97-62E1-CBC6-C605-0865C42E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199DDD-93E4-05D9-6DBA-84DBF992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86A91-25FD-BE12-A568-E978DA8A01B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F3557-E198-0870-54D4-C4AD05BE933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2384C1-5243-E4F8-B909-5D7E66F3ECF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D8918-EFCD-E963-55A3-200F614E057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D46B2-38D9-2728-80AC-7AB44588E77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AB1C9-51FA-2676-8E5E-6A4AD73C638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F04AF-BA20-604C-92B2-A5359044E5CC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7B442-F17C-0F7D-2B7A-76B1833BED9B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D79A77ED-F88C-B5CE-4BC8-AB005A6A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4390D9-0DAF-CB5D-F160-18B0B4ECEA2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6BFC9E-D86F-9B96-F0F8-1B33E4E3C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A172D-E624-1CD0-EC75-8A6925E31531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679788B8-E49F-13CE-FC94-B2C76E04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381FD84F-58C8-6C7C-EF96-9B2E3F8A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E9A84-42E6-8CDA-5203-73F386B667CD}"/>
              </a:ext>
            </a:extLst>
          </p:cNvPr>
          <p:cNvCxnSpPr/>
          <p:nvPr/>
        </p:nvCxnSpPr>
        <p:spPr>
          <a:xfrm>
            <a:off x="7703324" y="3603186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CF292-D51E-CB1E-10B5-256A855E1AE5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E494F3EC-ECD9-F2AE-82C2-496E9446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504F-8C27-0808-86A1-923104ED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872C89-34E6-8831-9317-D3FB16FCDA8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568C4F-97D4-FF81-1CF6-981EDDD59C9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C4A70-E0F1-732B-8127-2602BD30951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0C70E4E-82BA-57B3-6F91-DA5355DD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40C84A-4002-87C9-BBBB-86610C39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10C072-C3E4-D7C2-8707-53B6348591C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846447-81C9-9AEC-9AEB-45FDC86740E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A696A-6DEF-234B-6A43-CADAEFFC775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9B5B4-2B17-9C77-2E2A-68D5BF28707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39EFEB-0ACA-4DD1-5781-7D72B96C04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58349-FE08-BAD8-590E-D8D47108484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6AA651-23C4-D961-FA62-184B7E0CEDB9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96FDC-17AC-ACCC-FE62-90CBEC6CABAC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8E1A8E27-FF8B-C74D-1BB6-3B5EEB1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EAC378-E75B-CBFA-C4D5-469D2913117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4A0B11-DB3E-D6A8-2551-CC9F9832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191F0-54EC-3626-39D4-08101EC6607E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15F65E57-1B27-BFD7-8D62-37D00FF8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BC1F2A74-6BC6-10D7-2B61-EED53E97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4488E-76BC-179F-3232-44C53969711E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3AA63050-4451-F6D5-4657-A105C2AC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0BE8D1-F349-176A-1AFC-500CBD55EE6D}"/>
              </a:ext>
            </a:extLst>
          </p:cNvPr>
          <p:cNvSpPr txBox="1"/>
          <p:nvPr/>
        </p:nvSpPr>
        <p:spPr>
          <a:xfrm>
            <a:off x="10524566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positive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43C9-AEB9-2FFC-1235-53584CD199B4}"/>
              </a:ext>
            </a:extLst>
          </p:cNvPr>
          <p:cNvSpPr txBox="1"/>
          <p:nvPr/>
        </p:nvSpPr>
        <p:spPr>
          <a:xfrm>
            <a:off x="6418233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negative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99E6E-CCC4-D3FD-C669-7FD8D9DBF221}"/>
              </a:ext>
            </a:extLst>
          </p:cNvPr>
          <p:cNvCxnSpPr/>
          <p:nvPr/>
        </p:nvCxnSpPr>
        <p:spPr>
          <a:xfrm>
            <a:off x="7721910" y="3621772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13E35-4F47-574F-A0B0-B974E777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2395EE-A2A3-4960-5B8F-481163EA1C5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6CBCC-4241-C73B-D423-2CE334C883C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F22709-017C-99BC-6E16-021CC233225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7D0BCE-9F55-2899-978C-D22B3C75806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CABD-D460-9590-653B-A2BFAA84F16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5C1394-7B80-4742-53DA-B70608DDAAB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0FE080-65BB-32BB-B494-551825AA824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1. Introduction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C0912-07A9-4F8F-2B1D-6DE4C9B9FC8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5E9AECE-ED1B-5A6A-9ECA-21B08D23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C7D1765-19F7-CA26-5422-9C1A9739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9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A158-C271-127B-6FE8-545E23E0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B99251-FDC0-8E4B-2FDF-AD5948A7E77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Alternative model: Linear Spline Regression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D7219-70AA-6DE7-C695-C6916996CA3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DA58505-FC3C-3DDA-AC5D-35D7F455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FB912D-4A8B-3ECF-D8F0-F37FEE91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AA876-1B48-34C6-C303-B1BAE51D01B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F8A8DA-030B-66AA-3E11-DCD184D446E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8E4229-CF84-6B6A-9268-CF38AC2F1CE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7EA6F3-C45A-DB6F-F312-F277FDE5AD6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93B79-5465-EBFF-FD23-4EAA6B595CC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0FEC8A-EC47-164F-5CC3-A0B0CE7789E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A15959-A86D-EC3B-BBB8-532ED98708D2}"/>
              </a:ext>
            </a:extLst>
          </p:cNvPr>
          <p:cNvSpPr/>
          <p:nvPr/>
        </p:nvSpPr>
        <p:spPr>
          <a:xfrm>
            <a:off x="363810" y="2951630"/>
            <a:ext cx="6660259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Instead of dividing precipitation and temperature over positive and negative values, we split the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ditribution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into four bins each: below –1 standard deviations of the DHS distribution, between –1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and the mean, between the mean and 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, and above 1 standard deviation.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Therefore, we will have a particular slope for severe- and moderate-, positive- and negative- precipitation shocks, as weel as the same set for temperature.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A752851-17EC-C45F-E880-8D13022EC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1" y="1124047"/>
            <a:ext cx="10841183" cy="1709111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group of black lines&#10;&#10;AI-generated content may be incorrect.">
            <a:extLst>
              <a:ext uri="{FF2B5EF4-FFF2-40B4-BE49-F238E27FC236}">
                <a16:creationId xmlns:a16="http://schemas.microsoft.com/office/drawing/2014/main" id="{85C56D0C-F574-45BC-CDA7-C1B4E79F4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647" y="2758858"/>
            <a:ext cx="4365605" cy="36021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C9A7-CC58-778D-02CF-446E49E2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039983-A6F9-C6E2-76A9-EE2C7FD0FFB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model: Linear Spline Regression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BC32D-0FD7-DA27-7AA6-A1F5A7015E3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B6C2E0A-97D4-2DF7-2A05-B3B88AAD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47831D5-59FC-6504-A8EF-58B558DF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B5EAE0-47FE-A5DD-9C55-0812F85CA83E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570ABA-AADD-613F-4B31-49B2D51AD8D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2C710-EF05-0A74-37B5-E8A02AA083A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8C129F-952C-2918-5615-20887BB08D8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0B4FD-8782-20E5-EE03-5F04C96DE3A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127246-D69A-38E2-DE20-5AE4D7476EB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C2E69A-6E8D-5A2C-6E83-1F1E7F19A0B5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DB430-FECF-0913-62CD-95E2BFB8EA32}"/>
              </a:ext>
            </a:extLst>
          </p:cNvPr>
          <p:cNvGrpSpPr/>
          <p:nvPr/>
        </p:nvGrpSpPr>
        <p:grpSpPr>
          <a:xfrm>
            <a:off x="6295244" y="2779728"/>
            <a:ext cx="5029200" cy="3261192"/>
            <a:chOff x="6257769" y="2579859"/>
            <a:chExt cx="5029200" cy="3261192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6871B668-BBBC-5F87-55C1-0EA70DBD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35389" y="3116909"/>
              <a:ext cx="2152060" cy="190332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949E3B-416E-8003-A552-60DF58547362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A19CEC-9810-0F68-D5A0-CC3DD167B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1B9785-5ABB-C2B2-DA0B-7CA8746A6B29}"/>
                </a:ext>
              </a:extLst>
            </p:cNvPr>
            <p:cNvSpPr txBox="1"/>
            <p:nvPr/>
          </p:nvSpPr>
          <p:spPr>
            <a:xfrm>
              <a:off x="8275038" y="2579859"/>
              <a:ext cx="18627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073993A5-98C1-B7B2-5AF6-7B6B6FC9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8822E2C2-CB5B-4DF7-340F-A57AD617FB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3AD933-318B-F69F-6821-EF26EB950A3F}"/>
              </a:ext>
            </a:extLst>
          </p:cNvPr>
          <p:cNvCxnSpPr/>
          <p:nvPr/>
        </p:nvCxnSpPr>
        <p:spPr>
          <a:xfrm>
            <a:off x="8191198" y="3320951"/>
            <a:ext cx="241432" cy="96323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8D2FB-15F0-D9CC-AF20-3F38F09EAD6F}"/>
              </a:ext>
            </a:extLst>
          </p:cNvPr>
          <p:cNvCxnSpPr>
            <a:cxnSpLocks/>
          </p:cNvCxnSpPr>
          <p:nvPr/>
        </p:nvCxnSpPr>
        <p:spPr>
          <a:xfrm>
            <a:off x="8433652" y="4396842"/>
            <a:ext cx="596454" cy="87664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2EA42C-F7AE-F4C3-CC39-A3D077DAA095}"/>
              </a:ext>
            </a:extLst>
          </p:cNvPr>
          <p:cNvCxnSpPr>
            <a:cxnSpLocks/>
          </p:cNvCxnSpPr>
          <p:nvPr/>
        </p:nvCxnSpPr>
        <p:spPr>
          <a:xfrm flipH="1">
            <a:off x="9024333" y="4339836"/>
            <a:ext cx="674988" cy="86221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B4DAC9-124B-1F28-50EA-75DF2C219CCA}"/>
              </a:ext>
            </a:extLst>
          </p:cNvPr>
          <p:cNvCxnSpPr>
            <a:cxnSpLocks/>
          </p:cNvCxnSpPr>
          <p:nvPr/>
        </p:nvCxnSpPr>
        <p:spPr>
          <a:xfrm flipH="1">
            <a:off x="9685656" y="3169233"/>
            <a:ext cx="390682" cy="1110438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3637EC-E222-264B-5726-D02472675C09}"/>
              </a:ext>
            </a:extLst>
          </p:cNvPr>
          <p:cNvCxnSpPr>
            <a:cxnSpLocks/>
          </p:cNvCxnSpPr>
          <p:nvPr/>
        </p:nvCxnSpPr>
        <p:spPr>
          <a:xfrm flipH="1">
            <a:off x="2844629" y="3154264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279B97-DA48-83B8-1D3D-06B9EDD9E90E}"/>
              </a:ext>
            </a:extLst>
          </p:cNvPr>
          <p:cNvCxnSpPr>
            <a:cxnSpLocks/>
          </p:cNvCxnSpPr>
          <p:nvPr/>
        </p:nvCxnSpPr>
        <p:spPr>
          <a:xfrm flipH="1">
            <a:off x="4063697" y="3154263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CE05F8-B998-073F-E516-D0AABF399A10}"/>
              </a:ext>
            </a:extLst>
          </p:cNvPr>
          <p:cNvCxnSpPr>
            <a:cxnSpLocks/>
          </p:cNvCxnSpPr>
          <p:nvPr/>
        </p:nvCxnSpPr>
        <p:spPr>
          <a:xfrm flipH="1">
            <a:off x="8440572" y="3153908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ACB1CC-7C01-D9E1-C068-114E1BD76659}"/>
              </a:ext>
            </a:extLst>
          </p:cNvPr>
          <p:cNvCxnSpPr>
            <a:cxnSpLocks/>
          </p:cNvCxnSpPr>
          <p:nvPr/>
        </p:nvCxnSpPr>
        <p:spPr>
          <a:xfrm flipH="1">
            <a:off x="9659640" y="3153907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614BEFB-22C5-CB02-D124-ADA96668D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66" y="1036734"/>
            <a:ext cx="10841183" cy="17091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962E-2C5B-A787-647C-B066F6C9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B6D1819-3F35-3BEC-1A16-A23FD9BE58D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 2: Quadratic specification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422857-675F-06A8-209C-955E7FD4C829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This model assumes symmetry in the impact of the shocks: both positive and negative precipitation/temperature shocks will have the same estimated impact.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CEA86-2CE4-EEF7-C3BA-07B4BDA83B0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5AA5C8D-F50A-8EFF-2F3D-C5007E1A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D4FF87A-A4CD-9E36-0976-8D4B3BE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4EF308-4FC0-015B-B140-95D098700C71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DA8C9-3245-5A81-4A8A-389B8C54E28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3FAB-5008-3210-AFB1-93CDCB954A0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8CBF4A-875B-0661-75BB-0DE77ACFF7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DB7F1-1A77-F5D2-6971-B4849A8501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1ECA93-6016-AF40-1C52-D73626B4AC1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6F9BD4-A029-4984-2B1A-5BB89D5826BB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6C97E9-B197-CB5A-8D5E-17063ADD61A0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5179C6FF-518E-865E-0882-985D5B02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9DC018-C402-3359-C8D6-37767AF0368E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7729B0-7E0D-E936-283D-136EA399B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9259F-CCDA-71B5-4A91-C0083D703C72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DA69F564-34DF-89D9-B9ED-47EEF291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55D47221-EAC3-364F-5AC3-EDCFD907C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pic>
        <p:nvPicPr>
          <p:cNvPr id="27" name="Graphic 26" descr="equation">
            <a:extLst>
              <a:ext uri="{FF2B5EF4-FFF2-40B4-BE49-F238E27FC236}">
                <a16:creationId xmlns:a16="http://schemas.microsoft.com/office/drawing/2014/main" id="{EE1D34F9-AAE2-E6E6-903B-058AAD0E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501" y="2180790"/>
            <a:ext cx="11159349" cy="4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271A-E125-3D96-EABB-6B02D88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9775-5891-D773-89C6-C4050933FE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Libre Baskerville"/>
                <a:cs typeface="Calibri" panose="020F0502020204030204"/>
              </a:rPr>
              <a:t>Cell identifiers for the spatial fixed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7D4DB-1F2D-C3C7-3B34-FC0696782FC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210356-1692-CD82-3537-BCE22E0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47150-DBAF-8866-913A-8C86F16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822C0-C3B0-BD57-0C09-4AAC0EC3090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62DAA-9F0D-9B55-70B0-E4677C0E1E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40669A-A9A4-2D21-5A31-7C56D94B3A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93B42A-B2F4-5EFD-1938-9DE13F8182F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AFDD48-FBEE-2F13-0BE7-94F6C291BA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30390-E3F9-82B5-F095-A1F00BD6FF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42DFB94E-C5FF-ED9C-3F0E-DB4E280C9970}"/>
              </a:ext>
            </a:extLst>
          </p:cNvPr>
          <p:cNvSpPr txBox="1"/>
          <p:nvPr/>
        </p:nvSpPr>
        <p:spPr>
          <a:xfrm>
            <a:off x="544501" y="1654474"/>
            <a:ext cx="4354180" cy="30878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constructed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IDs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cell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Since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some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had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only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few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households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we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tested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if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combining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these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creating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larger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groups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mantained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s-AR" sz="2200" dirty="0">
              <a:latin typeface="Aptos"/>
              <a:ea typeface="+mn-lt"/>
              <a:cs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41A53A2-2149-EB56-752D-BAB0AC48EEB5}"/>
              </a:ext>
            </a:extLst>
          </p:cNvPr>
          <p:cNvGraphicFramePr>
            <a:graphicFrameLocks noGrp="1"/>
          </p:cNvGraphicFramePr>
          <p:nvPr/>
        </p:nvGraphicFramePr>
        <p:xfrm>
          <a:off x="5548812" y="1961213"/>
          <a:ext cx="6348250" cy="3940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0614">
                  <a:extLst>
                    <a:ext uri="{9D8B030D-6E8A-4147-A177-3AD203B41FA5}">
                      <a16:colId xmlns:a16="http://schemas.microsoft.com/office/drawing/2014/main" val="1168657582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310434226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754769417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959948473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21175943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Ungrouped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16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64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4628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 size (side)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0.5°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53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Size in km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50x50km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100x100km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200x200km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400x400km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443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Number of children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9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Less than 5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15.3%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39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18.1%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9.9%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939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20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47.6%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5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30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57.8%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37.8%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13.4%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40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65.0%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43.5%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24.0%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3327"/>
                  </a:ext>
                </a:extLst>
              </a:tr>
              <a:tr h="343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50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48.2%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068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84.8%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62.7%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39.8%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23.8%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27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57DF0C-EE17-7F23-16B8-76B5D45EA512}"/>
              </a:ext>
            </a:extLst>
          </p:cNvPr>
          <p:cNvSpPr txBox="1"/>
          <p:nvPr/>
        </p:nvSpPr>
        <p:spPr>
          <a:xfrm>
            <a:off x="6088258" y="1335582"/>
            <a:ext cx="5262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Number of observations in each cluster of </a:t>
            </a:r>
            <a:r>
              <a:rPr lang="en-US" b="1" err="1">
                <a:latin typeface="Times New Roman"/>
                <a:cs typeface="Times New Roman"/>
              </a:rPr>
              <a:t>cell#month</a:t>
            </a:r>
            <a:r>
              <a:rPr lang="en-US" b="1">
                <a:latin typeface="Times New Roman"/>
                <a:cs typeface="Times New Roman"/>
              </a:rPr>
              <a:t>, with different cell sizes</a:t>
            </a:r>
          </a:p>
        </p:txBody>
      </p:sp>
    </p:spTree>
    <p:extLst>
      <p:ext uri="{BB962C8B-B14F-4D97-AF65-F5344CB8AC3E}">
        <p14:creationId xmlns:p14="http://schemas.microsoft.com/office/powerpoint/2010/main" val="350012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22D7-B2E7-A5D2-CA4F-E84F1821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F197D-2CE8-B4E2-799D-11691738A5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Income groups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6CC253-43B2-C152-369E-C1075E9C4DA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7E2CE5D2-997F-F9A1-FF6F-A856E5D5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31E8E7E-A666-43E6-F2E2-B147D8E6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B2493D-498A-F496-C4F1-1A77EFBE92A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A0FA4D-3B3B-6D23-B6C6-D0F8E94CB65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DD2BD5-529E-6E14-9A95-46D2ACFF2C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AEDBDA-6FE2-C726-0631-2D97E366F70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310EBF-EF82-E723-E20E-E892BD88E93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DDBBB8-4108-3337-A6F3-2461029B6F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81CE81F5-1F5A-996E-402F-110C8D17055A}"/>
              </a:ext>
            </a:extLst>
          </p:cNvPr>
          <p:cNvSpPr txBox="1"/>
          <p:nvPr/>
        </p:nvSpPr>
        <p:spPr>
          <a:xfrm>
            <a:off x="596882" y="1137153"/>
            <a:ext cx="1089341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 err="1">
                <a:latin typeface="Times New Roman"/>
                <a:cs typeface="Times New Roman"/>
              </a:rPr>
              <a:t>Instead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of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using</a:t>
            </a:r>
            <a:r>
              <a:rPr lang="es" sz="2400" b="1">
                <a:latin typeface="Times New Roman"/>
                <a:cs typeface="Times New Roman"/>
              </a:rPr>
              <a:t> GPD as </a:t>
            </a:r>
            <a:r>
              <a:rPr lang="es" sz="2400" b="1" err="1">
                <a:latin typeface="Times New Roman"/>
                <a:cs typeface="Times New Roman"/>
              </a:rPr>
              <a:t>is</a:t>
            </a:r>
            <a:r>
              <a:rPr lang="es" sz="2400">
                <a:latin typeface="Times New Roman"/>
                <a:cs typeface="Times New Roman"/>
              </a:rPr>
              <a:t>, </a:t>
            </a:r>
            <a:r>
              <a:rPr lang="es" sz="2400" err="1">
                <a:latin typeface="Times New Roman"/>
                <a:cs typeface="Times New Roman"/>
              </a:rPr>
              <a:t>which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would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require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all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variables </a:t>
            </a:r>
            <a:r>
              <a:rPr lang="es" sz="2400" err="1">
                <a:latin typeface="Times New Roman"/>
                <a:cs typeface="Times New Roman"/>
              </a:rPr>
              <a:t>with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contious</a:t>
            </a:r>
            <a:r>
              <a:rPr lang="es" sz="2400">
                <a:latin typeface="Times New Roman"/>
                <a:cs typeface="Times New Roman"/>
              </a:rPr>
              <a:t> GPD, </a:t>
            </a:r>
            <a:r>
              <a:rPr lang="es" sz="2400" b="1" err="1">
                <a:latin typeface="Times New Roman"/>
                <a:cs typeface="Times New Roman"/>
              </a:rPr>
              <a:t>we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used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the</a:t>
            </a:r>
            <a:r>
              <a:rPr lang="es" sz="2400" b="1">
                <a:latin typeface="Times New Roman"/>
                <a:cs typeface="Times New Roman"/>
              </a:rPr>
              <a:t> WB </a:t>
            </a:r>
            <a:r>
              <a:rPr lang="es" sz="2400" b="1" err="1">
                <a:latin typeface="Times New Roman"/>
                <a:cs typeface="Times New Roman"/>
              </a:rPr>
              <a:t>income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group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classification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make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it</a:t>
            </a:r>
            <a:r>
              <a:rPr lang="es" sz="2400">
                <a:latin typeface="Times New Roman"/>
                <a:cs typeface="Times New Roman"/>
              </a:rPr>
              <a:t> </a:t>
            </a:r>
            <a:r>
              <a:rPr lang="es" sz="2400" err="1">
                <a:latin typeface="Times New Roman"/>
                <a:cs typeface="Times New Roman"/>
              </a:rPr>
              <a:t>easier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interpret</a:t>
            </a:r>
            <a:r>
              <a:rPr lang="es" sz="2400">
                <a:latin typeface="Times New Roman"/>
                <a:cs typeface="Times New Roman"/>
              </a:rPr>
              <a:t>:</a:t>
            </a:r>
            <a:endParaRPr lang="es" sz="2400" b="1">
              <a:latin typeface="Times New Roman"/>
              <a:cs typeface="Times New Roman"/>
            </a:endParaRPr>
          </a:p>
        </p:txBody>
      </p:sp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F7829014-C7E0-2CA2-14D1-C9427443D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450" y="2472175"/>
            <a:ext cx="8382000" cy="39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465-61C6-44EE-F8BA-8098B644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72CD-F315-B76C-2147-1B3D8029A3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Climatic bands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A99DDF-1F64-99E0-2A3E-B53003D903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F78CB3D-E3E0-BD72-2C8C-D1C31E17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D319CE-D201-0BB4-02D7-85C36046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6FDAD-1D3E-18CC-8378-7799A79C77B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C65178-7788-2ED1-ACF2-58E5A13C242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98B0F-215F-8B8E-ABF1-4C1D1D2A3F4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0E6463-7BA6-EDA0-F9B6-505B6854EA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33A7-61B7-CC37-BEA2-1BA8B441CC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36EF2-C114-16E0-F7C0-6CEA9BD4B1F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0DE8F788-3891-31A5-CB20-E622A72AD399}"/>
              </a:ext>
            </a:extLst>
          </p:cNvPr>
          <p:cNvSpPr txBox="1"/>
          <p:nvPr/>
        </p:nvSpPr>
        <p:spPr>
          <a:xfrm>
            <a:off x="370342" y="1085666"/>
            <a:ext cx="1107983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define </a:t>
            </a:r>
            <a:r>
              <a:rPr lang="es" sz="2400" err="1">
                <a:latin typeface="Times New Roman"/>
                <a:cs typeface="Times New Roman"/>
              </a:rPr>
              <a:t>climatic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bands</a:t>
            </a:r>
            <a:r>
              <a:rPr lang="es" sz="2400">
                <a:latin typeface="Times New Roman"/>
                <a:cs typeface="Times New Roman"/>
              </a:rPr>
              <a:t> (i.e. </a:t>
            </a:r>
            <a:r>
              <a:rPr lang="es" sz="2400" err="1">
                <a:latin typeface="Times New Roman"/>
                <a:cs typeface="Times New Roman"/>
              </a:rPr>
              <a:t>groups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patterns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of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seasonal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precipitation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temperature</a:t>
            </a:r>
            <a:r>
              <a:rPr lang="es" sz="2400">
                <a:latin typeface="Times New Roman"/>
                <a:cs typeface="Times New Roman"/>
              </a:rPr>
              <a:t>)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used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Köppen-Geiger </a:t>
            </a:r>
            <a:r>
              <a:rPr lang="es" sz="2400" err="1">
                <a:latin typeface="Times New Roman"/>
                <a:cs typeface="Times New Roman"/>
              </a:rPr>
              <a:t>climate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classification</a:t>
            </a:r>
            <a:r>
              <a:rPr lang="es" sz="2400">
                <a:latin typeface="Times New Roman"/>
                <a:cs typeface="Times New Roman"/>
              </a:rPr>
              <a:t> published by Kottek et al. (2006),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Kottek</a:t>
            </a:r>
            <a:r>
              <a:rPr lang="es" sz="2400">
                <a:latin typeface="Times New Roman"/>
                <a:cs typeface="Times New Roman"/>
              </a:rPr>
              <a:t> (2010) and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et al. (2017).</a:t>
            </a:r>
            <a:endParaRPr lang="en-US" sz="2400" err="1">
              <a:latin typeface="Times New Roman"/>
              <a:cs typeface="Times New Roman"/>
            </a:endParaRPr>
          </a:p>
        </p:txBody>
      </p:sp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22B640DD-4043-7593-17CB-56104B259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343" y="2378234"/>
            <a:ext cx="8493125" cy="40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2046-B533-316F-31F5-5D64D768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0D6B6-CCD6-39AE-B728-54B769D86C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46BC2-1625-B74C-8AFA-2982C00524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455652-1CF1-B4BD-CD31-40788C4DD2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79853-28D9-0906-8F1F-7B54C621B7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D8894-6C1B-78B5-1DBF-5D6EA86E2F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8C3CA1-1600-1FC9-F0B4-004D89710B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A74A43-321C-A04A-7A81-679D8E48F93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5. Results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43355-BBA6-8B62-DC3B-51BF70D7A72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2FE80B1-50A8-2291-4B4B-F8145223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BBEE7F-E6C1-250A-2F9C-574B683B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4B5F-4402-88B3-6626-E0993BD4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E6E7A-0ABC-8F65-ED8C-B240D6A2B0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679F33-EAA9-3F45-2440-ECC37ABF983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C2C3879-73BF-6AA2-5805-229C4FF6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A97297-45F6-6196-9E40-A2C04A2A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8516D-1580-9947-CDF8-68B6321DB9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CC953-67DC-96D7-BFF7-2E4ED8619C1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4B8921-0324-B068-02CF-6D70AA209D0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F70BB9-B416-5C67-7BF4-D9EF7255811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FAE484-E583-01AF-65AD-C1F2788545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5D0FE-261F-92EA-EF2C-CA37D71DA78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BB94AF-5D10-D908-FB1B-0F71D6418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F1E-64B5-3BAE-E408-5C70A2BB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0D92-C312-E669-FF75-7170FE72E8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10571-8714-1138-A81F-A3845EF0F1F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CBA134-D27B-5E21-CAA6-00F23036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73CCD83-46CB-9DA4-0C62-E51BE7CF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430872-B782-AFC9-D009-2E26D0B9A27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2FB57-CCE5-BF12-2B46-A87B3FA1830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9327F-A11F-C96A-859A-75C0E48BF8D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473522-2ABE-F25A-AF48-92E3CF8F675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8CE739-A3F1-7754-73B9-FA1728B6BE0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948739-A0EF-5C3F-7399-A17333493AD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2B4E7E-5857-AA14-6CFB-888B5D4E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E4214-799F-E87E-C527-64C4C919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C9699-6208-1899-716B-C5C970550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099F-4340-8F2B-159A-E9544725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F6A5-6D75-18AA-1746-64CCC49385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CD2082-ED5F-BC84-0ECE-24E9F3378A2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D78BC5F-A60A-2B6E-948B-58D7D614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83984D3-53CC-C6B3-BA93-8DCFCD8FA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19A3A-F69D-569E-50F3-C5428742666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5C31B4-93B8-0DA0-E1FF-940D331EF0D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7A3ABB-D66F-61A5-5FAD-3F6FDDA41F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310976-1B3A-37A9-5CE2-5C50FC39F80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259424-9B9C-C81D-8D64-C0AC3912AAF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7F51B-A09A-22CC-F40B-E8DE440034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302C9B-90F3-853A-6A87-EE88177F0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1E22A7-6567-DB49-1168-C5D233497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F8BA0-C46A-C2C5-2B7C-4A15E5696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15DE03E-D880-2A4C-D86B-DE274416EEB2}"/>
              </a:ext>
            </a:extLst>
          </p:cNvPr>
          <p:cNvSpPr/>
          <p:nvPr/>
        </p:nvSpPr>
        <p:spPr>
          <a:xfrm>
            <a:off x="3071053" y="2012434"/>
            <a:ext cx="601578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D55DBF-0FB9-8765-FE2E-4CB9CE06BCC7}"/>
              </a:ext>
            </a:extLst>
          </p:cNvPr>
          <p:cNvSpPr/>
          <p:nvPr/>
        </p:nvSpPr>
        <p:spPr>
          <a:xfrm>
            <a:off x="8528764" y="1886772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7D72FD-BC0E-2A59-C2FD-EA6898B175AA}"/>
              </a:ext>
            </a:extLst>
          </p:cNvPr>
          <p:cNvSpPr/>
          <p:nvPr/>
        </p:nvSpPr>
        <p:spPr>
          <a:xfrm>
            <a:off x="3051810" y="1665478"/>
            <a:ext cx="601578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014D5E-CF0F-D8AF-57F4-B58E534176A4}"/>
              </a:ext>
            </a:extLst>
          </p:cNvPr>
          <p:cNvSpPr/>
          <p:nvPr/>
        </p:nvSpPr>
        <p:spPr>
          <a:xfrm>
            <a:off x="8405728" y="1642548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337F76-A685-FCE9-B95D-9030015D74E1}"/>
              </a:ext>
            </a:extLst>
          </p:cNvPr>
          <p:cNvSpPr/>
          <p:nvPr/>
        </p:nvSpPr>
        <p:spPr>
          <a:xfrm>
            <a:off x="2924514" y="3692741"/>
            <a:ext cx="669962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1288C-9609-3C72-7AA2-546F296AED79}"/>
              </a:ext>
            </a:extLst>
          </p:cNvPr>
          <p:cNvSpPr/>
          <p:nvPr/>
        </p:nvSpPr>
        <p:spPr>
          <a:xfrm>
            <a:off x="2934578" y="4019862"/>
            <a:ext cx="669962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16D00A-0DB5-15BB-3E67-F6EDA447F4C5}"/>
              </a:ext>
            </a:extLst>
          </p:cNvPr>
          <p:cNvSpPr/>
          <p:nvPr/>
        </p:nvSpPr>
        <p:spPr>
          <a:xfrm>
            <a:off x="8343147" y="4075079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5092FA-91B9-E4C9-0A00-E4581D13404B}"/>
              </a:ext>
            </a:extLst>
          </p:cNvPr>
          <p:cNvSpPr/>
          <p:nvPr/>
        </p:nvSpPr>
        <p:spPr>
          <a:xfrm>
            <a:off x="8493650" y="5042239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1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7F6E-BFFC-A6EC-69AE-8B254325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A4AED7-73E2-ECD4-A671-4A12FAD938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186DAAD-C71A-9298-71D2-43D5EB92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6A4C08-59FA-6F13-5362-2363BC92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EF32A-EF96-B72A-1F2A-45A8398734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648DE8-679E-2301-4C51-FF81C0C79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37840-3E45-3C1F-8678-862C74B8746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9FE82-376B-1493-F855-9A2368525F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7C8CC5-B55D-547F-5CB9-92576E3B5C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481A8C-CF6A-BDC9-783D-2A6D6992B7B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424532-2079-B804-5CF4-5943DA3A561C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The Question 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33B745-79FD-D80A-FB74-7448205D4453}"/>
              </a:ext>
            </a:extLst>
          </p:cNvPr>
          <p:cNvSpPr/>
          <p:nvPr/>
        </p:nvSpPr>
        <p:spPr>
          <a:xfrm>
            <a:off x="438759" y="2492020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3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How does exposure to weather shocks, either in-utero or during the first year of life, affect the likelihood of survival?</a:t>
            </a:r>
            <a:endParaRPr lang="en-US" sz="32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0F23-9131-267B-7FE3-C4D36F0C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114D-C0B5-5EF3-9AC1-09A8686D4E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01DB7D-7C91-423D-65AC-630D32695EE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81157F2-17B3-A701-823D-9927B8CE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2636B28-D215-32F5-7EEB-339A416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5F90B-35CF-183E-64B4-0EF859D76EC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D6FF61-0641-C6B1-9DAD-2ACCE8C7055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9F000-FE3B-9115-4823-F9322B73572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9FAF39-C3F0-8C74-C296-DED4DCDAE14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E92A1-7DD5-E403-C4FC-8BE492B887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42BFA-B360-23D1-3813-0A5E1BBF2C5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10B85-8783-3D70-E5C9-FE598E54C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631" y="1648680"/>
            <a:ext cx="5029200" cy="4010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141C1-7ACF-C76F-40E2-51F14240C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850" y="1648680"/>
            <a:ext cx="4905375" cy="401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6E0543-4EB5-855F-A3D0-636E5DC28EDE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E6EB9-A98E-6CF3-F92E-3EF5CC098813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889D8-666B-92AD-69DA-9B8B7744A2C7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BC65A-B6A1-05FD-1810-3045E472B4DC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5F1B3F-F35A-36BC-EC4F-D5D8FC3BF079}"/>
              </a:ext>
            </a:extLst>
          </p:cNvPr>
          <p:cNvSpPr/>
          <p:nvPr/>
        </p:nvSpPr>
        <p:spPr>
          <a:xfrm>
            <a:off x="4435230" y="2588846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970675-B9A5-7A17-EE1D-6D76A88CADEB}"/>
              </a:ext>
            </a:extLst>
          </p:cNvPr>
          <p:cNvSpPr/>
          <p:nvPr/>
        </p:nvSpPr>
        <p:spPr>
          <a:xfrm>
            <a:off x="5373077" y="1768230"/>
            <a:ext cx="381000" cy="16314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2BC9F3-2432-0DCB-6825-7D397F0EEA5A}"/>
              </a:ext>
            </a:extLst>
          </p:cNvPr>
          <p:cNvSpPr/>
          <p:nvPr/>
        </p:nvSpPr>
        <p:spPr>
          <a:xfrm>
            <a:off x="6916615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99E66E-1BBE-BD94-215C-F3C6610AFA35}"/>
              </a:ext>
            </a:extLst>
          </p:cNvPr>
          <p:cNvSpPr/>
          <p:nvPr/>
        </p:nvSpPr>
        <p:spPr>
          <a:xfrm>
            <a:off x="8675077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90970E-5A88-9833-5CA7-33D0E1E11516}"/>
              </a:ext>
            </a:extLst>
          </p:cNvPr>
          <p:cNvSpPr/>
          <p:nvPr/>
        </p:nvSpPr>
        <p:spPr>
          <a:xfrm>
            <a:off x="10384691" y="1738922"/>
            <a:ext cx="869461" cy="29307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EBD46F-9173-BAF4-3433-396F2E081549}"/>
              </a:ext>
            </a:extLst>
          </p:cNvPr>
          <p:cNvSpPr/>
          <p:nvPr/>
        </p:nvSpPr>
        <p:spPr>
          <a:xfrm>
            <a:off x="9612922" y="2559538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B861-EA0B-23FA-345C-4DD42D1F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C99E-A034-D79D-919D-47BB8916A7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in-utero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CCE244-8AF9-2156-A9AC-D90F13A9BE9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3A8AFBA-663E-575E-D6E8-3B8F4D0C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C873D4-3827-53E7-E503-C9519B4B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1E420C-963F-A7BD-C52C-1449CE37AC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B999B8-66F1-FCBD-F53D-7BAD90872F3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0A77A8-88CC-F6ED-5633-71694FB8971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370358-2133-ADD5-C4B4-20B0B454CC1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5270CD-A93F-D3E1-9807-65031C0E261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470767-AD05-E7BE-950E-8BBD81CF7EA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712FFE-7B9A-7AB7-3680-355DEB3DA8C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ACC50-EB21-795B-3B95-70ECE4E7B665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AB46CF5-6C9B-2C9D-D596-6A87FDB3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81E3-BBAC-CC86-3D75-B085B265C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7077AC9-6AD0-C1B0-9839-D4715B0C225C}"/>
              </a:ext>
            </a:extLst>
          </p:cNvPr>
          <p:cNvSpPr/>
          <p:nvPr/>
        </p:nvSpPr>
        <p:spPr>
          <a:xfrm>
            <a:off x="6760307" y="3204307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B0E070-A695-2441-522F-2A60AEF25DE9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F5F62-6BE8-37F1-02F2-096AD098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848E-287A-038A-1A22-C5AF05B1F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First 30 days of life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B171CC-2597-5C47-3F96-27B12EC1E48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85FA00D-606D-FA6B-3C6B-F4CCA21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730673-CD70-1A41-6C5D-D37467B9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D7E6E6-4101-84F5-543C-AF95D20F383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CB3584-0D34-2D15-C17C-2FA79772FD6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C649C3-F718-7A3E-C122-21CDC5CF7BC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1824C-6769-B06B-F5C3-9F62BD0F63E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A5E59B-DB40-00DB-7302-FED91BB56DB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BDFA2C-75A7-C6D0-59F5-A7C9991117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624464B-CE1E-CB2A-CE9A-399926EDE988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EBFA9-81E1-4440-59A2-3A14789D4C3B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509DACC-C017-70D5-D952-D2B7F17D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66991"/>
            <a:ext cx="4905375" cy="3771935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0A96296-BA8E-0D0F-B40B-271E5222A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62107"/>
            <a:ext cx="4905375" cy="377193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3EAAEF0-A8F1-A31D-A87F-F8012BDFCD57}"/>
              </a:ext>
            </a:extLst>
          </p:cNvPr>
          <p:cNvSpPr/>
          <p:nvPr/>
        </p:nvSpPr>
        <p:spPr>
          <a:xfrm>
            <a:off x="5412153" y="2266460"/>
            <a:ext cx="361462" cy="13872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AE0202-C3E8-B92D-2650-505B778CA14D}"/>
              </a:ext>
            </a:extLst>
          </p:cNvPr>
          <p:cNvSpPr/>
          <p:nvPr/>
        </p:nvSpPr>
        <p:spPr>
          <a:xfrm>
            <a:off x="10492154" y="2393461"/>
            <a:ext cx="332154" cy="10843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D31373-0D75-CDDA-C5DF-123F94E88833}"/>
              </a:ext>
            </a:extLst>
          </p:cNvPr>
          <p:cNvCxnSpPr/>
          <p:nvPr/>
        </p:nvCxnSpPr>
        <p:spPr>
          <a:xfrm>
            <a:off x="9368692" y="2803769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1B5519-B34E-6A6F-51D0-4914668BEBF2}"/>
              </a:ext>
            </a:extLst>
          </p:cNvPr>
          <p:cNvCxnSpPr/>
          <p:nvPr/>
        </p:nvCxnSpPr>
        <p:spPr>
          <a:xfrm>
            <a:off x="7092461" y="3468077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9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A188-8C0F-2441-688B-E8378741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63609-F745-C688-6A4F-6281138171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between 2nd to 12th month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FAF8F-8350-0BA2-DC0F-35BB30C791E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44F498B-A39A-2DBD-9A76-1951B755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3D671F1-B995-C055-9B41-D9F55BE7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8D0EBD-6F72-3785-0371-EE669FFE6B1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6D4F4D-15DE-A7D8-ECC0-0503BAD099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691CA-692E-2596-A657-AC6F5EB6143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9E72F-3451-E868-6901-5F20A7BABFA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92EB43-22E7-CCF0-130C-2C0884C054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4A1C76-05EF-3CC5-FE5C-20BBAA5AD58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1AFC3-0F8B-E294-9AA0-B9EF31BB510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CA73F-FC9A-D9A3-5E73-FFA7ACAA15B1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04083-007B-EBF0-DADB-AA825C33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49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5488687B-6000-7295-CCEA-88B4944C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453D445-11C0-F7FF-4481-FB3B17D412C1}"/>
              </a:ext>
            </a:extLst>
          </p:cNvPr>
          <p:cNvSpPr/>
          <p:nvPr/>
        </p:nvSpPr>
        <p:spPr>
          <a:xfrm>
            <a:off x="6760307" y="3428999"/>
            <a:ext cx="801077" cy="12700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D71B68-0637-25DA-8686-CE3D706ACEBA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C6ABD0-5C02-39A3-4C03-87BB594B89C9}"/>
              </a:ext>
            </a:extLst>
          </p:cNvPr>
          <p:cNvCxnSpPr/>
          <p:nvPr/>
        </p:nvCxnSpPr>
        <p:spPr>
          <a:xfrm>
            <a:off x="9231923" y="2588846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2C7DF7-9595-E27D-52F5-7975ED0456C3}"/>
              </a:ext>
            </a:extLst>
          </p:cNvPr>
          <p:cNvCxnSpPr>
            <a:cxnSpLocks/>
          </p:cNvCxnSpPr>
          <p:nvPr/>
        </p:nvCxnSpPr>
        <p:spPr>
          <a:xfrm>
            <a:off x="7024076" y="4024922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9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27F8-BE24-B6EB-8FE3-C6B02F1E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856B7-1128-F0BD-EE9C-C1877A97F3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E4BBB-8289-9774-FE7B-CB30D1BB1E0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E6532C0-42D0-E10C-27E6-DED7F41A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12A98B4-29BC-3970-BB98-39579A031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7A36FA-CB1D-5867-630E-ED135841236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F82154-CDE5-0605-7235-6A7CE71FB87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C15E9-D0B3-F318-EACE-9DECA3A698D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1E0CF-F4BD-92E3-7E5F-944A34C5840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5C958-369A-ED51-5C9E-834B1425A78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924A97-D15C-2D63-82CC-79F0A1E191E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D22A5E-358E-0A14-03AA-96E998AF7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89B8536-EA4E-AD21-D569-A0FDCC37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662867"/>
            <a:ext cx="4870666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985E26-6F95-214F-5D4D-0B535F2FE6D7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5A062-FB03-D1CC-749B-CCFFF1132277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9B640-DC40-8533-7A93-B558A6507236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317A-1B54-3B22-F33F-A74934431B87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709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6185-B723-7931-B2F3-B81CE27C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5618E-ECC9-5658-095A-8C02BCD497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BC23E6-3EA0-4E21-F30A-EE65BBD7A5F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1FFA433-BC5C-2509-D931-8F43210A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19A6A94-7BFC-50E0-1B30-01FE48EF0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5685BC-E4DB-00B8-5CB7-0C4898C1C2D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2A80C-74B9-D3F3-E520-DF276BCA35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2A5B-82EB-7519-4170-11EC3C9B0D7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3D0221-7463-2EBF-85F4-B200CE8800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A06F17-B1D2-288F-EECB-3FF32DCAA3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9EEDAC-C201-9DA2-951B-BF6BEB8CA71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DDE29B1-6AE2-683E-98AD-794593B7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316B326-45DF-29E8-27FD-7148FD86A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98" y="1662867"/>
            <a:ext cx="4836202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27B92C-0846-2B56-CC4B-67558508592C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9FA59-E932-5166-4831-6479B5C2407F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76588-D835-8314-923D-5DDBD2AA58A5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A3ABB-BFAA-89EC-B03A-040FA54432B6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557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772B-7012-6338-84DD-7264F47E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DE3E1-2709-9126-0587-4EEBC4EB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24D9B2-D91F-CAE0-07F7-D5E5420275C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E460231-BA70-FDC1-0158-7230D7A7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F6B0430-BCBA-07A8-28B3-E0BBFF9D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7B7CFD-FB3B-6E2B-FE07-6CEBD7A8204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7EF279-2B21-229D-345A-4BD5A1034BB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068E4-394C-CC6E-B4F3-620D6A4A90F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AD3130-C59E-C154-04D4-39165F5534C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33F10-5CCC-06D2-5FC4-14C8E04ADE0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2DC2B0-D71F-AEC6-CDB7-8EFE2435B70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01C4702-21EA-1CBC-1A13-D0A22AA435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91470C-EA71-6BE8-969F-99AE48DAF28A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EB801-CE92-5287-5B02-4873148E7E11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18E896-BF8C-CF81-E0A5-AEFA73D804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31" t="-468" r="15989" b="13583"/>
          <a:stretch/>
        </p:blipFill>
        <p:spPr>
          <a:xfrm>
            <a:off x="634390" y="1714501"/>
            <a:ext cx="5139434" cy="393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BBA9F-4834-CBC8-DBF0-4F207BD483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61" t="1349" r="13694" b="15041"/>
          <a:stretch/>
        </p:blipFill>
        <p:spPr>
          <a:xfrm>
            <a:off x="5978768" y="1812193"/>
            <a:ext cx="5566987" cy="37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9B23-906D-C1AA-E547-2B25DA21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EA4B4-9CAA-A818-1ACD-A13B33D30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ABF508-99D4-9FEC-CB9B-BDE8304FE85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2012C58-A242-5F60-B237-E0144C49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80617F-798D-F4D3-11D3-46D6823E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DBFB9D-703A-4476-6607-3B72B6A383F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2250A-F71F-4123-75AC-6AA8918F68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86885C-9B15-BF7A-37B4-5212EC19A6E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570-E9F6-EFFD-1106-2F1D1613C9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19DA5-8286-7B81-1A2D-15AE2B2224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58F34-2B48-0CAF-FCA1-8D8A182ACE4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B74C2CC-BAEA-AC02-B943-E5AF8CC1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730B3-DB39-B177-E24C-4AA7414C900C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8A91F-2F75-85AA-CF2C-2E05A04D2BCD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AF9EFD-D609-2DC9-330B-8E138FB7A3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00" t="-124" r="12784" b="13896"/>
          <a:stretch/>
        </p:blipFill>
        <p:spPr>
          <a:xfrm>
            <a:off x="351082" y="1748692"/>
            <a:ext cx="5874174" cy="3880827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566A5B6-3F16-91AB-1871-B876932D24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969" t="-1075" r="16192" b="14839"/>
          <a:stretch/>
        </p:blipFill>
        <p:spPr>
          <a:xfrm>
            <a:off x="6506307" y="1709615"/>
            <a:ext cx="5041654" cy="39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9A8B-86BB-D94F-92E4-E783F5D7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C62B-F612-B7F2-F307-3CEE57442A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Negative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43507-719E-36A0-B87A-FB615409A2B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7F1D142-479C-C03F-234F-C48421C9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D9E83EB-CE62-304A-0B6C-29826DAC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786F4C-A4E9-7669-DC77-423039258A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33A879-6FB7-D7D2-C3A7-26DB163256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75D749-F486-9B9E-CFFF-EAAC42688D2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4A2E27-2C1B-F19F-F7AB-1DBC7B2063B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616B8A-5661-AECC-3830-8D50491B94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B11173-DAB0-7A3A-0367-2751A41282E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5E64F-AFC2-89B6-2B72-F353033C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4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01CBD2-3555-E4C7-8A53-E0FD10E5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78364"/>
            <a:ext cx="4870666" cy="3550657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7BE44B-4AB4-9802-1854-94F57906FC7A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DA900-EB8C-6325-9B5D-39D479F9126C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1D87-B62F-AF93-FCA2-D9F1FA90F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16B51-7BD9-18D7-DA23-BF34BA1D12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Positive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6156F4-6B68-E0AA-7116-F5FFD3603D2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713BDC9-1024-9F26-5961-9F3BFD8E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C9FDD1-ABAA-0E47-A750-B9B3BCA1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03384D-EEAC-492A-6550-9B4D211C3A9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4ADFBA-4EB4-E3EE-E84C-4CA35B3407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9F5645-DA9E-B041-EF0E-3BA34D61B67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441B24-8419-4053-1B34-3E8BF5F4572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6A04A1-C371-8F44-B132-2375D752E1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31C719-FFD9-0DA4-63EC-7DE03F6CA57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32A73-6A72-4AC3-95C8-B54D6A5E1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3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73896-75D0-D2F1-0DBB-B3ABE92A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95073"/>
            <a:ext cx="4870666" cy="351723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C977F1-FFB1-04FF-24FF-6ECA80414B4D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DF769-E0B8-98B2-640D-DA8A928AB9A8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95EB0-3387-6276-2E6B-823D6530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65A6DD-F376-C6AC-2A54-BC90047082B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64809-7989-CD69-B100-7C2C0D62858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29170C-14AE-80AA-83A6-5B3DC3B15CE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89AAF9-6958-8550-9C7D-EF966E56CB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13A8A0-AE10-EED1-2C84-6C8BAE500B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99A519-760B-FCB4-BF6B-69CBAE6425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FE37ED-D4D4-4DEE-DA86-6EB0EC4FA1E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2. Literature Review (To do!)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73253-44D4-A66B-E5D0-79D2D95D08A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8772D6B-B2A0-0838-0476-C86CC3F7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475595B-F364-6BAF-79EA-A7602857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97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A6203-4693-BD81-04A1-8CBA9659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5F2E5-0C30-7066-A461-2628C936BA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C113CA-B361-4F8B-8964-2B1D6D73FDA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8F0E3-1B39-CAB4-B0F4-66BE95D7891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9D27F4-8F6F-93C3-0FB4-D938C3FA96B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8E9C55-476E-64E6-CD4A-16134DA5BBB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2F9A1D-660B-31B2-10B3-89AF089E8949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956BD8-8B63-4E35-CA9D-0E8B946BA43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6. Mechanisms?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EAB5E-4A3D-4ABC-B721-3F78DB263D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BA0DA02-DE06-B331-F819-39963C48B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DD6D236-CB6E-5624-4C8E-6D42F42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243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EECE-3B30-143B-671E-0DA475E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E65C5-1F84-1B43-D3A9-0A055748A6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Food Refrigeration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16E530-0615-6E79-E298-EB399FADFE4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BE5DE1-99A9-960C-DA19-E5741144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4DD8D8F-675F-692C-DC38-18AD469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669380-5D40-88DA-6F29-DF5E95024FE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1D9C9E-4AED-8424-BE41-D52A87D023B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C4E1D1-904D-A14C-1C28-9085E08586D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327493-E9FA-E3E4-E8CD-799D241E24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A153B-53D4-B213-BE2C-A3E62D86DD8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AAE94-135E-2B2E-2C63-2D82C65F595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536892-C225-43C3-D3C2-45225B737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29" y="1103923"/>
            <a:ext cx="5623143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B4B8-9678-014D-D2DD-E33D8929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3C139-0EA2-A488-DEAF-6BFD7A27A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Piped Water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89233-15A9-B939-E742-96A889F973A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4C9129-D406-D400-105A-B82738C6B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E45E3-E034-5A56-A474-382D1C90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EDCD92-5476-7671-511C-9F146D718D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0F29AD-622B-EEBD-8980-CDA05C60A72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078A6-E3F4-99A9-ECAB-24BFAFFC19B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069EA5-6156-4821-4FD3-DF606784690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A3B4E-D0BC-380B-9DF6-3FACF5B17FE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5F4BDA-DC2A-D9CF-5F16-D58A488C97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showing different types of water&#10;&#10;AI-generated content may be incorrect.">
            <a:extLst>
              <a:ext uri="{FF2B5EF4-FFF2-40B4-BE49-F238E27FC236}">
                <a16:creationId xmlns:a16="http://schemas.microsoft.com/office/drawing/2014/main" id="{4F82B61D-0AC3-B000-1388-E33A64533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098" y="1021007"/>
            <a:ext cx="5576033" cy="51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1F904-4E8B-4498-77AD-7ABFC4C0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85A8BE-AC35-A790-74B5-B1F3037C5E9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4559B-4DE9-ADDB-074C-278A28F910C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AA254-89A2-B08C-9ADD-67933B3E687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6FDF2A-D36A-AA53-FC1D-FF736F17160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2A9CED-E2C7-10E0-7524-80799F6E6BF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44AA4F-E262-D318-06FF-7905004E7E6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23008-64D8-FB32-409C-75D138AF0E9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7. Robustness checks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9F523-8D90-4821-86C9-DF522C0B0D5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640EE5C-46EA-6AC2-AA33-4F4DFEF9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22CC7D8-800D-9A27-CA01-4073CA2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647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64B9-2FF1-8A24-21D5-204CF3E0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B035-CAB5-8138-99B4-B012D160DC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Controlling for quadratic linear trend on each cell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32D3DC-0F60-42A9-1CD4-E8792BAD0D5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AB3593B-3FCF-A42E-2177-511B61E2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6FCC10E-D941-B71C-45E9-507ED369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0B242-9DEA-1DDC-1802-7F8F31DD768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0B803A-33DA-864B-BE8D-48F240C93E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8B477B-A9ED-4ECF-976C-2AAE92E51F7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9DB74-2484-599F-66FB-773CAC82B67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62FD40-AFC8-37C2-C894-38C6BB7EE98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2691D-9617-4B9C-F20D-46D6BAFF98D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E7669C-5B5B-FF63-5CA4-7EE0C7E51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1880821"/>
            <a:ext cx="4905375" cy="4210050"/>
          </a:xfrm>
          <a:prstGeom prst="rect">
            <a:avLst/>
          </a:prstGeom>
        </p:spPr>
      </p:pic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8E50ACF-8656-546A-9AA2-79E3844B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38" y="1880821"/>
            <a:ext cx="5029200" cy="4210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46437-040A-4CBF-04DA-64142D7D836B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BFDEF-272D-46A1-FA3F-78B1B1199BED}"/>
              </a:ext>
            </a:extLst>
          </p:cNvPr>
          <p:cNvSpPr txBox="1"/>
          <p:nvPr/>
        </p:nvSpPr>
        <p:spPr>
          <a:xfrm>
            <a:off x="7141307" y="1338385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7403-BA10-AF73-A1A4-988E3168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84D6-FC8C-8BA7-EADE-EC5ADBD60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model and cell size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73BEC-0276-ECB7-174A-8BA21C90BE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67F9230-F584-2282-1CFE-B9752D82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BDD3D8D-AA3E-6D4A-DC18-C47EEA82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F2C5AF-5243-A8B0-5EA5-4681506D294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180F89-DF44-D65B-F260-88932C3C09A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FD2B50-ACCC-358D-ED92-85ECD292CB5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2BC61A-F62A-8036-787C-7F2FB13AD52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8F17CE-F471-B05C-A434-830B0ECFEB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853BE6-B628-A518-3C44-A7A32384BA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A57340-4C81-5208-359C-0FFDE8F5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882" y="898402"/>
            <a:ext cx="7109314" cy="56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74E4F-30AD-7BA7-6EFC-5AFC9374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1FD4-7918-8212-9FCD-550EBB539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Quadratic model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FC7EBC-E939-47CF-9A06-C830D650C7D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F1BD1F-5C74-1560-8544-2234C7F6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B091C55-A719-54D3-97A6-92472F4A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C538DC-EEA1-FA96-4DC4-11870D90C9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C04AD9-52E6-0AA3-10A5-888DCD17041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38D35A-85BB-E2A2-A75A-A93615558F6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2C24B0-7CA5-118B-F633-81068729D3D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85BE76-78A3-F164-D2BC-842976FAE0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CC8568-D0D7-7049-4F47-820A86CC0F4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61984D-8413-143E-0013-14CCF6B54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23" y="857860"/>
            <a:ext cx="7225324" cy="56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7FB4-0B9E-35CA-262A-9CD0C30B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D3B2-89CE-23D9-7FA8-05F98D6219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Absolute deviations model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08069-2108-4012-72B1-A423FC78F9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4A039D3-1603-99A1-3914-0A2276A8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2EF1C12-129F-872E-A027-3BE003D2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662338-9AF4-F589-CCAD-E7A12D2BAD5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A82DC8-97B0-580A-8A77-15D20F255C7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D17E75-6125-9BAB-AC97-EBE4EA773E3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B1A6BE-C82B-8887-E07F-7138F28BED6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9E0567-2903-F839-C5F1-386BB4A085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573EA0-7CCC-ED39-85E9-FBAC5C0AAD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10CE784-B56E-AB00-1526-1A803269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23" y="857860"/>
            <a:ext cx="7225324" cy="56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77519-5F01-BC71-9D8D-988CB2C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5B3F8A-9651-98DE-D6B0-4EF5C259A57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6D6A20-7F42-6856-6C49-29614382E9C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7BD27F-6D54-C8F4-8A91-3978C4953B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A020E8-8A8D-3D3E-99C6-5AB2C204AE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3C6CB-76FB-763A-476C-AE7D3C4D19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3AF725-E3A8-7C55-6512-E03645D2726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D9ECD-DEA5-15A2-50AF-C3A803F75BC5}"/>
              </a:ext>
            </a:extLst>
          </p:cNvPr>
          <p:cNvSpPr txBox="1"/>
          <p:nvPr/>
        </p:nvSpPr>
        <p:spPr>
          <a:xfrm>
            <a:off x="890664" y="1955285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Thank you!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84A7A8-E30C-4110-A656-6E2C7EDB69B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7E79598-A480-1FE7-3DD6-6C257EA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63415D0-2C90-AC26-E633-18D4D29E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86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8539-6C3E-7B3D-EAB0-9206A88C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296BC9-9996-3256-7BEF-06F9AA0083F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BDCEF8-9F26-48E2-0B28-5DFC0A9D41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27D33B-DC08-B21A-0724-8CEBC7EFA2D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2CBD59-6C0F-D75D-922B-086FEDE7D52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EB39E-2AEA-28B7-9C45-BADA714C7F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0CFD59-C836-6A98-054A-DD87D2F91AD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AFBF08-9BA1-4326-3B6B-A34C4295BE9A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3. 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31672-BC4D-A696-1881-0BA7B36830E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BFAC9BF-2B1B-9515-533C-8A8AA6A8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1DD071A-106B-3DCE-414D-01BE8E06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2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3427-9ADB-102F-7419-39411C0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D93F6-6394-20E4-E6CA-20473164F466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6A252-D9B5-5C46-62B2-51C86FB510FD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Data employed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CA5BE-A43F-812E-8621-78CD6812529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B4253B-CBB0-1EA2-F395-0E8DEC23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C24C922-8697-A89B-D637-D18A263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4C2A8-4387-06C5-534A-68BF338CC35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71459F-4831-1F98-47A0-091157B1BEC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BC57-E295-DF09-5D1F-37B149E23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1DB8B7-F69C-61B0-83FF-B93C1E0D33F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A79F3-22E4-F962-B0C9-68CCD91A76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2DCB1-DDCD-0979-28E8-43B1EE78359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EB6AF-83B4-4043-7718-A106567A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98004"/>
              </p:ext>
            </p:extLst>
          </p:nvPr>
        </p:nvGraphicFramePr>
        <p:xfrm>
          <a:off x="161693" y="1091011"/>
          <a:ext cx="11885430" cy="53949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22080">
                  <a:extLst>
                    <a:ext uri="{9D8B030D-6E8A-4147-A177-3AD203B41FA5}">
                      <a16:colId xmlns:a16="http://schemas.microsoft.com/office/drawing/2014/main" val="1076154824"/>
                    </a:ext>
                  </a:extLst>
                </a:gridCol>
                <a:gridCol w="5963350">
                  <a:extLst>
                    <a:ext uri="{9D8B030D-6E8A-4147-A177-3AD203B41FA5}">
                      <a16:colId xmlns:a16="http://schemas.microsoft.com/office/drawing/2014/main" val="1018407950"/>
                    </a:ext>
                  </a:extLst>
                </a:gridCol>
              </a:tblGrid>
              <a:tr h="53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DHS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Climate Data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473323"/>
                  </a:ext>
                </a:extLst>
              </a:tr>
              <a:tr h="4660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 ERA5)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220973"/>
                  </a:ext>
                </a:extLst>
              </a:tr>
              <a:tr h="73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countries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Worldwide coverage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16820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1998 to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1950 to 2020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910874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Annual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641599"/>
                  </a:ext>
                </a:extLst>
              </a:tr>
              <a:tr h="113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Geo-located data is displaced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up to 5 km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(0-2 km urban, 0-5 km rural)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 x 0.5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gridded satellite data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(~50km in equator, 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65km next to poles)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03094"/>
                  </a:ext>
                </a:extLst>
              </a:tr>
              <a:tr h="124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Mortality data for the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four quarters of life and three quarters of gestation of the mother</a:t>
                      </a:r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Temperature and Precipitation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43E-FD12-DC53-D6C5-D563FE69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585DC4-A390-A34F-32BC-9EAB3EADBE5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EAD5-8CF3-79A2-9048-FA0318EE8086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DHS Data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8863D-C310-A354-B8F1-CDC61DAC70B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CDC84B-565C-A55A-E889-BC5D6620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E67AF6-493A-A311-615F-BCB2BDBA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63994-0F8B-CFC7-B988-65FEFF29BA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2AF64-C67C-2B5D-E452-B9644286CF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99A976-93C8-02FE-93BE-237F66ACAC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EA9C-9FEC-BED0-8BF7-A4D9F6A5D54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8D8EE1-ED83-2261-4C52-3E0FF5116F0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7A7B03-391E-A2BF-1778-045B91F2E19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map of the world with blue continents&#10;&#10;AI-generated content may be incorrect.">
            <a:extLst>
              <a:ext uri="{FF2B5EF4-FFF2-40B4-BE49-F238E27FC236}">
                <a16:creationId xmlns:a16="http://schemas.microsoft.com/office/drawing/2014/main" id="{D4B03E7D-4011-E827-407D-053EDB03C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0" y="1123224"/>
            <a:ext cx="10759467" cy="4685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D0D8-CB57-D319-75C9-9EC5F01A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F21ED2-6102-517B-F032-3F94A80B5F3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5C7BF4C-79FB-9BC3-28EB-7AF968F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868F731-E547-5303-B444-BB759F39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F92C240-3062-72BB-A1AC-E9D7684F8818}"/>
              </a:ext>
            </a:extLst>
          </p:cNvPr>
          <p:cNvSpPr txBox="1"/>
          <p:nvPr/>
        </p:nvSpPr>
        <p:spPr>
          <a:xfrm>
            <a:off x="386679" y="1157277"/>
            <a:ext cx="1159676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:</a:t>
            </a: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endParaRPr lang="es" sz="2400" b="1">
              <a:latin typeface="Times New Roman"/>
              <a:cs typeface="Times New Roman"/>
            </a:endParaRPr>
          </a:p>
          <a:p>
            <a:r>
              <a:rPr lang="es" sz="2400" err="1">
                <a:latin typeface="Times New Roman"/>
                <a:cs typeface="Times New Roman"/>
              </a:rPr>
              <a:t>Given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fact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that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include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monthly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fixed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effects</a:t>
            </a:r>
            <a:r>
              <a:rPr lang="es" sz="2400">
                <a:latin typeface="Times New Roman"/>
                <a:cs typeface="Times New Roman"/>
              </a:rPr>
              <a:t> in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regressions</a:t>
            </a:r>
            <a:r>
              <a:rPr lang="es" sz="2400">
                <a:latin typeface="Times New Roman"/>
                <a:cs typeface="Times New Roman"/>
              </a:rPr>
              <a:t>, </a:t>
            </a:r>
            <a:r>
              <a:rPr lang="es" sz="2400" err="1">
                <a:latin typeface="Times New Roman"/>
                <a:cs typeface="Times New Roman"/>
              </a:rPr>
              <a:t>it's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likely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that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both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estimates</a:t>
            </a:r>
            <a:r>
              <a:rPr lang="es" sz="2400">
                <a:latin typeface="Times New Roman"/>
                <a:cs typeface="Times New Roman"/>
              </a:rPr>
              <a:t> are similar (</a:t>
            </a:r>
            <a:r>
              <a:rPr lang="es" sz="2400" err="1">
                <a:latin typeface="Times New Roman"/>
                <a:cs typeface="Times New Roman"/>
              </a:rPr>
              <a:t>which</a:t>
            </a:r>
            <a:r>
              <a:rPr lang="es" sz="2400">
                <a:latin typeface="Times New Roman"/>
                <a:cs typeface="Times New Roman"/>
              </a:rPr>
              <a:t> in </a:t>
            </a:r>
            <a:r>
              <a:rPr lang="es" sz="2400" err="1">
                <a:latin typeface="Times New Roman"/>
                <a:cs typeface="Times New Roman"/>
              </a:rPr>
              <a:t>fact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they</a:t>
            </a:r>
            <a:r>
              <a:rPr lang="es" sz="2400">
                <a:latin typeface="Times New Roman"/>
                <a:cs typeface="Times New Roman"/>
              </a:rPr>
              <a:t> are).</a:t>
            </a:r>
          </a:p>
        </p:txBody>
      </p:sp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30A01687-BE15-5849-EDA2-109DA37D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985" y="3990587"/>
            <a:ext cx="4166195" cy="1004078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3BFC5A60-F6CB-88A6-B543-C1ADA0940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159" y="3954992"/>
            <a:ext cx="3731684" cy="108585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218C2A5-ABA9-35DA-B6BC-5195B54C4FC1}"/>
              </a:ext>
            </a:extLst>
          </p:cNvPr>
          <p:cNvSpPr txBox="1"/>
          <p:nvPr/>
        </p:nvSpPr>
        <p:spPr>
          <a:xfrm>
            <a:off x="1116929" y="3316277"/>
            <a:ext cx="406142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endParaRPr lang="en-US" err="1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0692005-1ED3-DB2D-AA56-28CC641DB03E}"/>
              </a:ext>
            </a:extLst>
          </p:cNvPr>
          <p:cNvSpPr txBox="1"/>
          <p:nvPr/>
        </p:nvSpPr>
        <p:spPr>
          <a:xfrm>
            <a:off x="6599096" y="3316276"/>
            <a:ext cx="451651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anomalies</a:t>
            </a:r>
            <a:endParaRPr lang="en-US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98098-A0FA-D5C7-B20A-0816E299DE8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34D752-057A-933C-CB13-3BA0CCFE6A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76C34-9A63-DBC4-6443-EBD7EFA7B1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1A2E9D-1A7E-4AF9-543D-01BEBEB4890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F8E5B-6C4E-CE85-411F-E61B98BFE6C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2D4B6-2ADA-BAC0-C660-78FAE2CA02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91687-CABB-31D1-6304-DC6C46FB6C64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11713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5E28-C8D2-F24F-C690-35EA5247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A0FDBB-21C1-4FE0-DF0C-06FE090D56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4AE63DD-0610-0102-C4A6-387830A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33A12-956F-BCF6-5A3E-2F2E1157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74303-CB70-3686-843A-854A4F99173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2110-92C6-900D-2D63-4A6B3AE9A0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D6B27-DD84-015F-87A1-28D4A4CAF7C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62AA02-4D53-9CC8-39C0-31E24FBA72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18EE2E-9DAE-E196-B6CD-6334515AB5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44A77-689F-455A-46CF-2722D23A70F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269BAE2B-A53C-080F-2295-AFA0B88CF610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7" name="Picture 1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95ACD15-1E64-ADB5-612D-212C8DCD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367" y="1018117"/>
            <a:ext cx="6853767" cy="51181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D92FCE-03A9-DBFE-6A1D-CC888BA771BF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3966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1448</Words>
  <Application>Microsoft Office PowerPoint</Application>
  <PresentationFormat>Widescreen</PresentationFormat>
  <Paragraphs>245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</vt:lpstr>
      <vt:lpstr>Aptos Display</vt:lpstr>
      <vt:lpstr>Arial</vt:lpstr>
      <vt:lpstr>Arial,Sans-Serif</vt:lpstr>
      <vt:lpstr>Calibri</vt:lpstr>
      <vt:lpstr>Libre Baskerville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ABBATE NICOLÁS FRANCISCO</cp:lastModifiedBy>
  <cp:revision>588</cp:revision>
  <dcterms:created xsi:type="dcterms:W3CDTF">2024-04-11T13:32:30Z</dcterms:created>
  <dcterms:modified xsi:type="dcterms:W3CDTF">2025-03-10T03:19:20Z</dcterms:modified>
</cp:coreProperties>
</file>